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33" r:id="rId1"/>
  </p:sldMasterIdLst>
  <p:notesMasterIdLst>
    <p:notesMasterId r:id="rId86"/>
  </p:notesMasterIdLst>
  <p:sldIdLst>
    <p:sldId id="377" r:id="rId2"/>
    <p:sldId id="378" r:id="rId3"/>
    <p:sldId id="258" r:id="rId4"/>
    <p:sldId id="379" r:id="rId5"/>
    <p:sldId id="380" r:id="rId6"/>
    <p:sldId id="442" r:id="rId7"/>
    <p:sldId id="261" r:id="rId8"/>
    <p:sldId id="443" r:id="rId9"/>
    <p:sldId id="262" r:id="rId10"/>
    <p:sldId id="444" r:id="rId11"/>
    <p:sldId id="381" r:id="rId12"/>
    <p:sldId id="382" r:id="rId13"/>
    <p:sldId id="383" r:id="rId14"/>
    <p:sldId id="445" r:id="rId15"/>
    <p:sldId id="409" r:id="rId16"/>
    <p:sldId id="384" r:id="rId17"/>
    <p:sldId id="385" r:id="rId18"/>
    <p:sldId id="386" r:id="rId19"/>
    <p:sldId id="387" r:id="rId20"/>
    <p:sldId id="388" r:id="rId21"/>
    <p:sldId id="389" r:id="rId22"/>
    <p:sldId id="410" r:id="rId23"/>
    <p:sldId id="391" r:id="rId24"/>
    <p:sldId id="327" r:id="rId25"/>
    <p:sldId id="328" r:id="rId26"/>
    <p:sldId id="329" r:id="rId27"/>
    <p:sldId id="330" r:id="rId28"/>
    <p:sldId id="446" r:id="rId29"/>
    <p:sldId id="269" r:id="rId30"/>
    <p:sldId id="392" r:id="rId31"/>
    <p:sldId id="393" r:id="rId32"/>
    <p:sldId id="394" r:id="rId33"/>
    <p:sldId id="395" r:id="rId34"/>
    <p:sldId id="396" r:id="rId35"/>
    <p:sldId id="335" r:id="rId36"/>
    <p:sldId id="397" r:id="rId37"/>
    <p:sldId id="398" r:id="rId38"/>
    <p:sldId id="399" r:id="rId39"/>
    <p:sldId id="400" r:id="rId40"/>
    <p:sldId id="401" r:id="rId41"/>
    <p:sldId id="402" r:id="rId42"/>
    <p:sldId id="403" r:id="rId43"/>
    <p:sldId id="447" r:id="rId44"/>
    <p:sldId id="404" r:id="rId45"/>
    <p:sldId id="405" r:id="rId46"/>
    <p:sldId id="406" r:id="rId47"/>
    <p:sldId id="407" r:id="rId48"/>
    <p:sldId id="408" r:id="rId49"/>
    <p:sldId id="411" r:id="rId50"/>
    <p:sldId id="412" r:id="rId51"/>
    <p:sldId id="448" r:id="rId52"/>
    <p:sldId id="414" r:id="rId53"/>
    <p:sldId id="415" r:id="rId54"/>
    <p:sldId id="416" r:id="rId55"/>
    <p:sldId id="417" r:id="rId56"/>
    <p:sldId id="418" r:id="rId57"/>
    <p:sldId id="419" r:id="rId58"/>
    <p:sldId id="420" r:id="rId59"/>
    <p:sldId id="421" r:id="rId60"/>
    <p:sldId id="422" r:id="rId61"/>
    <p:sldId id="423" r:id="rId62"/>
    <p:sldId id="452" r:id="rId63"/>
    <p:sldId id="424" r:id="rId64"/>
    <p:sldId id="425" r:id="rId65"/>
    <p:sldId id="434" r:id="rId66"/>
    <p:sldId id="435" r:id="rId67"/>
    <p:sldId id="432" r:id="rId68"/>
    <p:sldId id="433" r:id="rId69"/>
    <p:sldId id="431" r:id="rId70"/>
    <p:sldId id="365" r:id="rId71"/>
    <p:sldId id="366" r:id="rId72"/>
    <p:sldId id="430" r:id="rId73"/>
    <p:sldId id="437" r:id="rId74"/>
    <p:sldId id="436" r:id="rId75"/>
    <p:sldId id="429" r:id="rId76"/>
    <p:sldId id="449" r:id="rId77"/>
    <p:sldId id="439" r:id="rId78"/>
    <p:sldId id="438" r:id="rId79"/>
    <p:sldId id="428" r:id="rId80"/>
    <p:sldId id="450" r:id="rId81"/>
    <p:sldId id="440" r:id="rId82"/>
    <p:sldId id="441" r:id="rId83"/>
    <p:sldId id="427" r:id="rId84"/>
    <p:sldId id="451" r:id="rId85"/>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Verdana"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Verdana"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Verdana"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Verdana"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Verdana" pitchFamily="34" charset="0"/>
        <a:ea typeface="新細明體" pitchFamily="18" charset="-120"/>
        <a:cs typeface="+mn-cs"/>
      </a:defRPr>
    </a:lvl5pPr>
    <a:lvl6pPr marL="2286000" algn="l" defTabSz="914400" rtl="0" eaLnBrk="1" latinLnBrk="0" hangingPunct="1">
      <a:defRPr kumimoji="1" kern="1200">
        <a:solidFill>
          <a:schemeClr val="tx1"/>
        </a:solidFill>
        <a:latin typeface="Verdana" pitchFamily="34" charset="0"/>
        <a:ea typeface="新細明體" pitchFamily="18" charset="-120"/>
        <a:cs typeface="+mn-cs"/>
      </a:defRPr>
    </a:lvl6pPr>
    <a:lvl7pPr marL="2743200" algn="l" defTabSz="914400" rtl="0" eaLnBrk="1" latinLnBrk="0" hangingPunct="1">
      <a:defRPr kumimoji="1" kern="1200">
        <a:solidFill>
          <a:schemeClr val="tx1"/>
        </a:solidFill>
        <a:latin typeface="Verdana" pitchFamily="34" charset="0"/>
        <a:ea typeface="新細明體" pitchFamily="18" charset="-120"/>
        <a:cs typeface="+mn-cs"/>
      </a:defRPr>
    </a:lvl7pPr>
    <a:lvl8pPr marL="3200400" algn="l" defTabSz="914400" rtl="0" eaLnBrk="1" latinLnBrk="0" hangingPunct="1">
      <a:defRPr kumimoji="1" kern="1200">
        <a:solidFill>
          <a:schemeClr val="tx1"/>
        </a:solidFill>
        <a:latin typeface="Verdana" pitchFamily="34" charset="0"/>
        <a:ea typeface="新細明體" pitchFamily="18" charset="-120"/>
        <a:cs typeface="+mn-cs"/>
      </a:defRPr>
    </a:lvl8pPr>
    <a:lvl9pPr marL="3657600" algn="l" defTabSz="914400" rtl="0" eaLnBrk="1" latinLnBrk="0" hangingPunct="1">
      <a:defRPr kumimoji="1" kern="1200">
        <a:solidFill>
          <a:schemeClr val="tx1"/>
        </a:solidFill>
        <a:latin typeface="Verdana" pitchFamily="34" charset="0"/>
        <a:ea typeface="新細明體" pitchFamily="18" charset="-120"/>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A50021"/>
    <a:srgbClr val="0000FF"/>
    <a:srgbClr val="DB03BC"/>
    <a:srgbClr val="663300"/>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06" autoAdjust="0"/>
    <p:restoredTop sz="98507" autoAdjust="0"/>
  </p:normalViewPr>
  <p:slideViewPr>
    <p:cSldViewPr>
      <p:cViewPr varScale="1">
        <p:scale>
          <a:sx n="90" d="100"/>
          <a:sy n="90" d="100"/>
        </p:scale>
        <p:origin x="-948" y="-114"/>
      </p:cViewPr>
      <p:guideLst>
        <p:guide orient="horz" pos="2160"/>
        <p:guide pos="2880"/>
      </p:guideLst>
    </p:cSldViewPr>
  </p:slideViewPr>
  <p:outlineViewPr>
    <p:cViewPr>
      <p:scale>
        <a:sx n="33" d="100"/>
        <a:sy n="33" d="100"/>
      </p:scale>
      <p:origin x="0" y="303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新細明體" pitchFamily="18" charset="-120"/>
              </a:defRPr>
            </a:lvl1pPr>
          </a:lstStyle>
          <a:p>
            <a:pPr>
              <a:defRPr/>
            </a:pPr>
            <a:endParaRPr lang="en-US" altLang="zh-TW"/>
          </a:p>
        </p:txBody>
      </p:sp>
      <p:sp>
        <p:nvSpPr>
          <p:cNvPr id="911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新細明體" pitchFamily="18" charset="-120"/>
              </a:defRPr>
            </a:lvl1pPr>
          </a:lstStyle>
          <a:p>
            <a:pPr>
              <a:defRPr/>
            </a:pPr>
            <a:endParaRPr lang="en-US" altLang="zh-TW"/>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911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新細明體" pitchFamily="18" charset="-120"/>
              </a:defRPr>
            </a:lvl1pPr>
          </a:lstStyle>
          <a:p>
            <a:pPr>
              <a:defRPr/>
            </a:pPr>
            <a:endParaRPr lang="en-US" altLang="zh-TW"/>
          </a:p>
        </p:txBody>
      </p:sp>
      <p:sp>
        <p:nvSpPr>
          <p:cNvPr id="911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新細明體" pitchFamily="18" charset="-120"/>
              </a:defRPr>
            </a:lvl1pPr>
          </a:lstStyle>
          <a:p>
            <a:pPr>
              <a:defRPr/>
            </a:pPr>
            <a:fld id="{4B7DC581-8B67-43BF-8112-E91B20E98E2E}" type="slidenum">
              <a:rPr lang="en-US" altLang="zh-TW"/>
              <a:pPr>
                <a:defRPr/>
              </a:pPr>
              <a:t>‹#›</a:t>
            </a:fld>
            <a:endParaRPr lang="en-US" altLang="zh-TW"/>
          </a:p>
        </p:txBody>
      </p:sp>
    </p:spTree>
    <p:extLst>
      <p:ext uri="{BB962C8B-B14F-4D97-AF65-F5344CB8AC3E}">
        <p14:creationId xmlns:p14="http://schemas.microsoft.com/office/powerpoint/2010/main" val="22396380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9756BFD2-441A-42C0-B38C-29AD82B8506D}" type="slidenum">
              <a:rPr lang="en-US" altLang="zh-TW" smtClean="0">
                <a:latin typeface="Arial" charset="0"/>
              </a:rPr>
              <a:pPr eaLnBrk="1" hangingPunct="1"/>
              <a:t>3</a:t>
            </a:fld>
            <a:endParaRPr lang="en-US" altLang="zh-TW" smtClean="0">
              <a:latin typeface="Arial" charset="0"/>
            </a:endParaRPr>
          </a:p>
        </p:txBody>
      </p:sp>
      <p:sp>
        <p:nvSpPr>
          <p:cNvPr id="56323"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ln/>
        </p:spPr>
        <p:txBody>
          <a:bodyPr/>
          <a:lstStyle/>
          <a:p>
            <a:pPr eaLnBrk="1" hangingPunct="1">
              <a:defRPr/>
            </a:pPr>
            <a:r>
              <a:rPr lang="en-US" altLang="zh-TW" sz="800" dirty="0" smtClean="0">
                <a:solidFill>
                  <a:schemeClr val="tx2">
                    <a:satMod val="130000"/>
                  </a:schemeClr>
                </a:solidFill>
                <a:latin typeface="+mn-ea"/>
              </a:rPr>
              <a:t>6-1 </a:t>
            </a:r>
            <a:r>
              <a:rPr lang="zh-TW" altLang="en-US" sz="800" dirty="0" smtClean="0">
                <a:solidFill>
                  <a:schemeClr val="tx2">
                    <a:satMod val="130000"/>
                  </a:schemeClr>
                </a:solidFill>
                <a:latin typeface="+mn-ea"/>
              </a:rPr>
              <a:t>認識資料與資訊的關係</a:t>
            </a:r>
            <a:r>
              <a:rPr lang="en-US" altLang="zh-TW" sz="800" dirty="0" smtClean="0">
                <a:solidFill>
                  <a:schemeClr val="tx2">
                    <a:satMod val="130000"/>
                  </a:schemeClr>
                </a:solidFill>
                <a:latin typeface="+mn-ea"/>
              </a:rPr>
              <a:t>:</a:t>
            </a:r>
          </a:p>
          <a:p>
            <a:pPr eaLnBrk="1" hangingPunct="1">
              <a:defRPr/>
            </a:pPr>
            <a:r>
              <a:rPr lang="en-US" altLang="zh-TW" sz="800" dirty="0" smtClean="0">
                <a:solidFill>
                  <a:schemeClr val="tx2">
                    <a:satMod val="130000"/>
                  </a:schemeClr>
                </a:solidFill>
                <a:latin typeface="+mn-ea"/>
              </a:rPr>
              <a:t>    </a:t>
            </a:r>
            <a:r>
              <a:rPr lang="zh-TW" altLang="en-US" sz="800" dirty="0" smtClean="0">
                <a:solidFill>
                  <a:schemeClr val="tx2">
                    <a:satMod val="130000"/>
                  </a:schemeClr>
                </a:solidFill>
                <a:latin typeface="+mn-ea"/>
              </a:rPr>
              <a:t>其中，「資料」轉換成「資訊」必須要經過一連串處理過程，而這一連串的處理過程就是透過「程式」來處理。</a:t>
            </a:r>
          </a:p>
          <a:p>
            <a:pPr eaLnBrk="1" hangingPunct="1">
              <a:defRPr/>
            </a:pPr>
            <a:r>
              <a:rPr lang="en-US" altLang="zh-TW" sz="800" dirty="0" smtClean="0">
                <a:solidFill>
                  <a:schemeClr val="tx2">
                    <a:satMod val="130000"/>
                  </a:schemeClr>
                </a:solidFill>
                <a:latin typeface="+mn-ea"/>
              </a:rPr>
              <a:t>6-2 </a:t>
            </a:r>
            <a:r>
              <a:rPr lang="zh-TW" altLang="en-US" sz="800" dirty="0" smtClean="0">
                <a:solidFill>
                  <a:schemeClr val="tx2">
                    <a:satMod val="130000"/>
                  </a:schemeClr>
                </a:solidFill>
                <a:latin typeface="+mn-ea"/>
              </a:rPr>
              <a:t>何謂資料結構？</a:t>
            </a:r>
          </a:p>
          <a:p>
            <a:pPr eaLnBrk="1" hangingPunct="1">
              <a:defRPr/>
            </a:pPr>
            <a:r>
              <a:rPr lang="zh-TW" altLang="en-US" sz="800" dirty="0" smtClean="0">
                <a:solidFill>
                  <a:schemeClr val="tx2">
                    <a:satMod val="130000"/>
                  </a:schemeClr>
                </a:solidFill>
                <a:latin typeface="+mn-ea"/>
              </a:rPr>
              <a:t>     「資料結構」</a:t>
            </a:r>
            <a:r>
              <a:rPr lang="en-US" altLang="zh-TW" sz="800" dirty="0" smtClean="0">
                <a:solidFill>
                  <a:schemeClr val="tx2">
                    <a:satMod val="130000"/>
                  </a:schemeClr>
                </a:solidFill>
                <a:latin typeface="+mn-ea"/>
              </a:rPr>
              <a:t>(Data Structures)</a:t>
            </a:r>
            <a:r>
              <a:rPr lang="zh-TW" altLang="en-US" sz="800" dirty="0" smtClean="0">
                <a:solidFill>
                  <a:schemeClr val="tx2">
                    <a:satMod val="130000"/>
                  </a:schemeClr>
                </a:solidFill>
                <a:latin typeface="+mn-ea"/>
              </a:rPr>
              <a:t>主要是探討如何將資料更有組織地存放到電腦記憶體中，以提昇程式之執行效率的一  </a:t>
            </a:r>
            <a:endParaRPr lang="en-US" altLang="zh-TW" sz="800" dirty="0" smtClean="0">
              <a:solidFill>
                <a:schemeClr val="tx2">
                  <a:satMod val="130000"/>
                </a:schemeClr>
              </a:solidFill>
              <a:latin typeface="+mn-ea"/>
            </a:endParaRPr>
          </a:p>
          <a:p>
            <a:pPr eaLnBrk="1" hangingPunct="1">
              <a:defRPr/>
            </a:pPr>
            <a:r>
              <a:rPr lang="en-US" altLang="zh-TW" sz="800" dirty="0" smtClean="0">
                <a:solidFill>
                  <a:schemeClr val="tx2">
                    <a:satMod val="130000"/>
                  </a:schemeClr>
                </a:solidFill>
                <a:latin typeface="+mn-ea"/>
              </a:rPr>
              <a:t>     </a:t>
            </a:r>
            <a:r>
              <a:rPr lang="zh-TW" altLang="en-US" sz="800" dirty="0" smtClean="0">
                <a:solidFill>
                  <a:schemeClr val="tx2">
                    <a:satMod val="130000"/>
                  </a:schemeClr>
                </a:solidFill>
                <a:latin typeface="+mn-ea"/>
              </a:rPr>
              <a:t>門學問。</a:t>
            </a:r>
          </a:p>
          <a:p>
            <a:pPr eaLnBrk="1" hangingPunct="1">
              <a:defRPr/>
            </a:pPr>
            <a:r>
              <a:rPr lang="en-US" altLang="zh-TW" sz="800" dirty="0" smtClean="0">
                <a:solidFill>
                  <a:schemeClr val="tx2">
                    <a:satMod val="130000"/>
                  </a:schemeClr>
                </a:solidFill>
                <a:latin typeface="+mn-ea"/>
              </a:rPr>
              <a:t>6-3 </a:t>
            </a:r>
            <a:r>
              <a:rPr lang="zh-TW" altLang="en-US" sz="800" dirty="0" smtClean="0">
                <a:solidFill>
                  <a:schemeClr val="tx2">
                    <a:satMod val="130000"/>
                  </a:schemeClr>
                </a:solidFill>
                <a:latin typeface="+mn-ea"/>
              </a:rPr>
              <a:t>何謂演算法</a:t>
            </a:r>
            <a:r>
              <a:rPr lang="en-US" altLang="zh-TW" sz="800" dirty="0" smtClean="0">
                <a:solidFill>
                  <a:schemeClr val="tx2">
                    <a:satMod val="130000"/>
                  </a:schemeClr>
                </a:solidFill>
                <a:latin typeface="+mn-ea"/>
              </a:rPr>
              <a:t>?</a:t>
            </a:r>
            <a:r>
              <a:rPr lang="zh-TW" altLang="en-US" sz="800" dirty="0" smtClean="0">
                <a:solidFill>
                  <a:schemeClr val="tx2">
                    <a:satMod val="130000"/>
                  </a:schemeClr>
                </a:solidFill>
                <a:latin typeface="+mn-ea"/>
              </a:rPr>
              <a:t>演算法就是「解決問題的方法」</a:t>
            </a:r>
          </a:p>
          <a:p>
            <a:pPr eaLnBrk="1" hangingPunct="1">
              <a:defRPr/>
            </a:pPr>
            <a:r>
              <a:rPr lang="en-US" altLang="zh-TW" sz="800" dirty="0" smtClean="0">
                <a:solidFill>
                  <a:schemeClr val="tx2">
                    <a:satMod val="130000"/>
                  </a:schemeClr>
                </a:solidFill>
                <a:latin typeface="+mn-ea"/>
              </a:rPr>
              <a:t>6-4 </a:t>
            </a:r>
            <a:r>
              <a:rPr lang="zh-TW" altLang="en-US" sz="800" dirty="0" smtClean="0">
                <a:solidFill>
                  <a:schemeClr val="tx2">
                    <a:satMod val="130000"/>
                  </a:schemeClr>
                </a:solidFill>
                <a:latin typeface="+mn-ea"/>
              </a:rPr>
              <a:t>程式設計概念</a:t>
            </a:r>
            <a:r>
              <a:rPr lang="en-US" altLang="zh-TW" sz="800" dirty="0" smtClean="0">
                <a:solidFill>
                  <a:schemeClr val="tx2">
                    <a:satMod val="130000"/>
                  </a:schemeClr>
                </a:solidFill>
                <a:latin typeface="+mn-ea"/>
              </a:rPr>
              <a:t>:</a:t>
            </a:r>
          </a:p>
          <a:p>
            <a:pPr eaLnBrk="1" hangingPunct="1">
              <a:defRPr/>
            </a:pPr>
            <a:r>
              <a:rPr lang="en-US" altLang="zh-TW" sz="800" dirty="0" smtClean="0">
                <a:solidFill>
                  <a:schemeClr val="tx2">
                    <a:satMod val="130000"/>
                  </a:schemeClr>
                </a:solidFill>
                <a:latin typeface="+mn-ea"/>
              </a:rPr>
              <a:t>    </a:t>
            </a:r>
            <a:r>
              <a:rPr lang="zh-TW" altLang="en-US" sz="800" dirty="0" smtClean="0">
                <a:solidFill>
                  <a:schemeClr val="tx2">
                    <a:satMod val="130000"/>
                  </a:schemeClr>
                </a:solidFill>
                <a:latin typeface="+mn-ea"/>
              </a:rPr>
              <a:t>步驟</a:t>
            </a:r>
            <a:r>
              <a:rPr lang="en-US" altLang="zh-TW" sz="800" dirty="0" smtClean="0">
                <a:solidFill>
                  <a:schemeClr val="tx2">
                    <a:satMod val="130000"/>
                  </a:schemeClr>
                </a:solidFill>
                <a:latin typeface="+mn-ea"/>
              </a:rPr>
              <a:t>1. </a:t>
            </a:r>
            <a:r>
              <a:rPr lang="zh-TW" altLang="en-US" sz="800" dirty="0" smtClean="0">
                <a:solidFill>
                  <a:schemeClr val="tx2">
                    <a:satMod val="130000"/>
                  </a:schemeClr>
                </a:solidFill>
                <a:latin typeface="+mn-ea"/>
              </a:rPr>
              <a:t>分析所要解決的問題    步驟</a:t>
            </a:r>
            <a:r>
              <a:rPr lang="en-US" altLang="zh-TW" sz="800" dirty="0" smtClean="0">
                <a:solidFill>
                  <a:schemeClr val="tx2">
                    <a:satMod val="130000"/>
                  </a:schemeClr>
                </a:solidFill>
                <a:latin typeface="+mn-ea"/>
              </a:rPr>
              <a:t>2. </a:t>
            </a:r>
            <a:r>
              <a:rPr lang="zh-TW" altLang="en-US" sz="800" dirty="0" smtClean="0">
                <a:solidFill>
                  <a:schemeClr val="tx2">
                    <a:satMod val="130000"/>
                  </a:schemeClr>
                </a:solidFill>
                <a:latin typeface="+mn-ea"/>
              </a:rPr>
              <a:t>設計解題的步驟   步驟</a:t>
            </a:r>
            <a:r>
              <a:rPr lang="en-US" altLang="zh-TW" sz="800" dirty="0" smtClean="0">
                <a:solidFill>
                  <a:schemeClr val="tx2">
                    <a:satMod val="130000"/>
                  </a:schemeClr>
                </a:solidFill>
                <a:latin typeface="+mn-ea"/>
              </a:rPr>
              <a:t>3. </a:t>
            </a:r>
            <a:r>
              <a:rPr lang="zh-TW" altLang="en-US" sz="800" dirty="0" smtClean="0">
                <a:solidFill>
                  <a:schemeClr val="tx2">
                    <a:satMod val="130000"/>
                  </a:schemeClr>
                </a:solidFill>
                <a:latin typeface="+mn-ea"/>
              </a:rPr>
              <a:t>編寫程式   步驟</a:t>
            </a:r>
            <a:r>
              <a:rPr lang="en-US" altLang="zh-TW" sz="800" dirty="0" smtClean="0">
                <a:solidFill>
                  <a:schemeClr val="tx2">
                    <a:satMod val="130000"/>
                  </a:schemeClr>
                </a:solidFill>
                <a:latin typeface="+mn-ea"/>
              </a:rPr>
              <a:t>4. </a:t>
            </a:r>
            <a:r>
              <a:rPr lang="zh-TW" altLang="en-US" sz="800" dirty="0" smtClean="0">
                <a:solidFill>
                  <a:schemeClr val="tx2">
                    <a:satMod val="130000"/>
                  </a:schemeClr>
                </a:solidFill>
                <a:latin typeface="+mn-ea"/>
              </a:rPr>
              <a:t>上機測試、偵測錯誤   步驟</a:t>
            </a:r>
            <a:r>
              <a:rPr lang="en-US" altLang="zh-TW" sz="800" dirty="0" smtClean="0">
                <a:solidFill>
                  <a:schemeClr val="tx2">
                    <a:satMod val="130000"/>
                  </a:schemeClr>
                </a:solidFill>
                <a:latin typeface="+mn-ea"/>
              </a:rPr>
              <a:t>5. </a:t>
            </a:r>
            <a:r>
              <a:rPr lang="zh-TW" altLang="en-US" sz="800" dirty="0" smtClean="0">
                <a:solidFill>
                  <a:schemeClr val="tx2">
                    <a:satMod val="130000"/>
                  </a:schemeClr>
                </a:solidFill>
                <a:latin typeface="+mn-ea"/>
              </a:rPr>
              <a:t>編寫程</a:t>
            </a:r>
            <a:endParaRPr lang="en-US" altLang="zh-TW" sz="800" dirty="0" smtClean="0">
              <a:solidFill>
                <a:schemeClr val="tx2">
                  <a:satMod val="130000"/>
                </a:schemeClr>
              </a:solidFill>
              <a:latin typeface="+mn-ea"/>
            </a:endParaRPr>
          </a:p>
          <a:p>
            <a:pPr eaLnBrk="1" hangingPunct="1">
              <a:defRPr/>
            </a:pPr>
            <a:r>
              <a:rPr lang="en-US" altLang="zh-TW" sz="800" dirty="0" smtClean="0">
                <a:solidFill>
                  <a:schemeClr val="tx2">
                    <a:satMod val="130000"/>
                  </a:schemeClr>
                </a:solidFill>
                <a:latin typeface="+mn-ea"/>
              </a:rPr>
              <a:t>    </a:t>
            </a:r>
            <a:r>
              <a:rPr lang="zh-TW" altLang="en-US" sz="800" dirty="0" smtClean="0">
                <a:solidFill>
                  <a:schemeClr val="tx2">
                    <a:satMod val="130000"/>
                  </a:schemeClr>
                </a:solidFill>
                <a:latin typeface="+mn-ea"/>
              </a:rPr>
              <a:t>式說明書</a:t>
            </a:r>
          </a:p>
          <a:p>
            <a:pPr eaLnBrk="1" hangingPunct="1">
              <a:defRPr/>
            </a:pPr>
            <a:r>
              <a:rPr lang="en-US" altLang="zh-TW" sz="800" dirty="0" smtClean="0">
                <a:solidFill>
                  <a:schemeClr val="tx2">
                    <a:satMod val="130000"/>
                  </a:schemeClr>
                </a:solidFill>
                <a:latin typeface="+mn-ea"/>
              </a:rPr>
              <a:t>6-5 </a:t>
            </a:r>
            <a:r>
              <a:rPr lang="zh-TW" altLang="en-US" sz="800" dirty="0" smtClean="0">
                <a:solidFill>
                  <a:schemeClr val="tx2">
                    <a:satMod val="130000"/>
                  </a:schemeClr>
                </a:solidFill>
                <a:latin typeface="+mn-ea"/>
              </a:rPr>
              <a:t>結構化程式設計</a:t>
            </a:r>
          </a:p>
          <a:p>
            <a:pPr eaLnBrk="1" hangingPunct="1">
              <a:defRPr/>
            </a:pPr>
            <a:r>
              <a:rPr lang="zh-TW" altLang="en-US" sz="800" dirty="0" smtClean="0">
                <a:solidFill>
                  <a:schemeClr val="tx2">
                    <a:satMod val="130000"/>
                  </a:schemeClr>
                </a:solidFill>
                <a:latin typeface="+mn-ea"/>
              </a:rPr>
              <a:t>    利用「由上而下」的技巧，將程式分解成許多個獨立功能的模組。並且每一個模組都是由三種結構所組成。分別為循序結構、選擇結構及重複結構。</a:t>
            </a:r>
          </a:p>
          <a:p>
            <a:pPr eaLnBrk="1" hangingPunct="1">
              <a:defRPr/>
            </a:pPr>
            <a:r>
              <a:rPr lang="en-US" altLang="zh-TW" sz="800" dirty="0" smtClean="0">
                <a:solidFill>
                  <a:schemeClr val="tx2">
                    <a:satMod val="130000"/>
                  </a:schemeClr>
                </a:solidFill>
                <a:latin typeface="+mn-ea"/>
              </a:rPr>
              <a:t>6-6 </a:t>
            </a:r>
            <a:r>
              <a:rPr lang="zh-TW" altLang="en-US" sz="800" dirty="0" smtClean="0">
                <a:solidFill>
                  <a:schemeClr val="tx2">
                    <a:satMod val="130000"/>
                  </a:schemeClr>
                </a:solidFill>
                <a:latin typeface="+mn-ea"/>
              </a:rPr>
              <a:t>演算法的效率評估 </a:t>
            </a:r>
          </a:p>
          <a:p>
            <a:pPr eaLnBrk="1" hangingPunct="1">
              <a:defRPr/>
            </a:pPr>
            <a:r>
              <a:rPr lang="zh-TW" altLang="en-US" sz="800" dirty="0" smtClean="0">
                <a:solidFill>
                  <a:schemeClr val="tx2">
                    <a:satMod val="130000"/>
                  </a:schemeClr>
                </a:solidFill>
                <a:latin typeface="+mn-ea"/>
              </a:rPr>
              <a:t>    指用來計算某些演算法所撰寫的程式，在經過編譯之後，實際執行所需要的時間。</a:t>
            </a:r>
          </a:p>
          <a:p>
            <a:pPr eaLnBrk="1" hangingPunct="1">
              <a:defRPr/>
            </a:pPr>
            <a:endParaRPr lang="zh-TW" altLang="zh-TW" dirty="0" smtClean="0"/>
          </a:p>
        </p:txBody>
      </p:sp>
    </p:spTree>
    <p:extLst>
      <p:ext uri="{BB962C8B-B14F-4D97-AF65-F5344CB8AC3E}">
        <p14:creationId xmlns:p14="http://schemas.microsoft.com/office/powerpoint/2010/main" val="1094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0DBB0679-2946-446D-9C82-114E29FFFB0F}" type="slidenum">
              <a:rPr lang="en-US" altLang="zh-TW" smtClean="0">
                <a:latin typeface="Arial" charset="0"/>
              </a:rPr>
              <a:pPr eaLnBrk="1" hangingPunct="1"/>
              <a:t>7</a:t>
            </a:fld>
            <a:endParaRPr lang="en-US" altLang="zh-TW" smtClean="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273167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1CBA970A-57EC-4182-94DD-B7797C3373AB}" type="slidenum">
              <a:rPr lang="en-US" altLang="zh-TW" smtClean="0">
                <a:latin typeface="Arial" charset="0"/>
              </a:rPr>
              <a:pPr eaLnBrk="1" hangingPunct="1"/>
              <a:t>9</a:t>
            </a:fld>
            <a:endParaRPr lang="en-US" altLang="zh-TW" smtClean="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6440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1EE186EC-D398-4E41-8D9C-7D3819104D0A}" type="slidenum">
              <a:rPr lang="en-US" altLang="zh-TW" smtClean="0">
                <a:latin typeface="Arial" charset="0"/>
              </a:rPr>
              <a:pPr eaLnBrk="1" hangingPunct="1"/>
              <a:t>24</a:t>
            </a:fld>
            <a:endParaRPr lang="en-US" altLang="zh-TW" smtClean="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153665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53FA958B-B683-43A8-844E-D2782067E24D}" type="slidenum">
              <a:rPr lang="en-US" altLang="zh-TW" smtClean="0">
                <a:latin typeface="Arial" charset="0"/>
              </a:rPr>
              <a:pPr eaLnBrk="1" hangingPunct="1"/>
              <a:t>25</a:t>
            </a:fld>
            <a:endParaRPr lang="en-US" altLang="zh-TW" smtClean="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124554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B1660843-863A-40B2-AC2C-FDD12381AFE8}" type="slidenum">
              <a:rPr lang="en-US" altLang="zh-TW" smtClean="0">
                <a:latin typeface="Arial" charset="0"/>
              </a:rPr>
              <a:pPr eaLnBrk="1" hangingPunct="1"/>
              <a:t>26</a:t>
            </a:fld>
            <a:endParaRPr lang="en-US" altLang="zh-TW" smtClean="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2421547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93884EAF-AA25-4B55-AE65-16E512C72A38}" type="slidenum">
              <a:rPr lang="en-US" altLang="zh-TW" smtClean="0">
                <a:latin typeface="Arial" charset="0"/>
              </a:rPr>
              <a:pPr eaLnBrk="1" hangingPunct="1"/>
              <a:t>27</a:t>
            </a:fld>
            <a:endParaRPr lang="en-US" altLang="zh-TW" smtClean="0">
              <a:latin typeface="Arial"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2399407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E76219C1-4BB4-4437-8A4C-AD3DE8545969}" type="slidenum">
              <a:rPr lang="en-US" altLang="zh-TW" smtClean="0">
                <a:latin typeface="Arial" charset="0"/>
              </a:rPr>
              <a:pPr eaLnBrk="1" hangingPunct="1"/>
              <a:t>29</a:t>
            </a:fld>
            <a:endParaRPr lang="en-US" altLang="zh-TW" smtClean="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290205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itchFamily="34" charset="0"/>
                <a:ea typeface="新細明體" pitchFamily="18" charset="-120"/>
              </a:defRPr>
            </a:lvl1pPr>
            <a:lvl2pPr marL="742950" indent="-285750" eaLnBrk="0" hangingPunct="0">
              <a:defRPr kumimoji="1">
                <a:solidFill>
                  <a:schemeClr val="tx1"/>
                </a:solidFill>
                <a:latin typeface="Verdana" pitchFamily="34" charset="0"/>
                <a:ea typeface="新細明體" pitchFamily="18" charset="-120"/>
              </a:defRPr>
            </a:lvl2pPr>
            <a:lvl3pPr marL="1143000" indent="-228600" eaLnBrk="0" hangingPunct="0">
              <a:defRPr kumimoji="1">
                <a:solidFill>
                  <a:schemeClr val="tx1"/>
                </a:solidFill>
                <a:latin typeface="Verdana" pitchFamily="34" charset="0"/>
                <a:ea typeface="新細明體" pitchFamily="18" charset="-120"/>
              </a:defRPr>
            </a:lvl3pPr>
            <a:lvl4pPr marL="1600200" indent="-228600" eaLnBrk="0" hangingPunct="0">
              <a:defRPr kumimoji="1">
                <a:solidFill>
                  <a:schemeClr val="tx1"/>
                </a:solidFill>
                <a:latin typeface="Verdana" pitchFamily="34" charset="0"/>
                <a:ea typeface="新細明體" pitchFamily="18" charset="-120"/>
              </a:defRPr>
            </a:lvl4pPr>
            <a:lvl5pPr marL="2057400" indent="-228600" eaLnBrk="0" hangingPunct="0">
              <a:defRPr kumimoji="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itchFamily="34" charset="0"/>
                <a:ea typeface="新細明體" pitchFamily="18" charset="-120"/>
              </a:defRPr>
            </a:lvl9pPr>
          </a:lstStyle>
          <a:p>
            <a:pPr eaLnBrk="1" hangingPunct="1"/>
            <a:fld id="{A657599D-356E-4BEF-8032-EC05FC574DB4}" type="slidenum">
              <a:rPr lang="en-US" altLang="zh-TW" smtClean="0">
                <a:latin typeface="Arial" charset="0"/>
              </a:rPr>
              <a:pPr eaLnBrk="1" hangingPunct="1"/>
              <a:t>35</a:t>
            </a:fld>
            <a:endParaRPr lang="en-US" altLang="zh-TW" smtClean="0">
              <a:latin typeface="Arial"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圖：</a:t>
            </a:r>
            <a:endParaRPr lang="en-US" altLang="zh-TW" dirty="0" smtClean="0"/>
          </a:p>
          <a:p>
            <a:pPr eaLnBrk="1" hangingPunct="1"/>
            <a:r>
              <a:rPr lang="zh-TW" altLang="en-US" dirty="0" smtClean="0"/>
              <a:t>接下來，我們可以從圖</a:t>
            </a:r>
            <a:r>
              <a:rPr lang="en-US" altLang="zh-TW" dirty="0" smtClean="0"/>
              <a:t>6-1</a:t>
            </a:r>
            <a:r>
              <a:rPr lang="zh-TW" altLang="en-US" dirty="0" smtClean="0"/>
              <a:t>來說明「資料與資訊的關係」</a:t>
            </a:r>
            <a:endParaRPr lang="en-US" altLang="zh-TW" dirty="0" smtClean="0"/>
          </a:p>
          <a:p>
            <a:pPr eaLnBrk="1" hangingPunct="1"/>
            <a:r>
              <a:rPr lang="zh-TW" altLang="en-US" dirty="0" smtClean="0"/>
              <a:t>當我們「輸入原始成績」之後，如何輸出一張成績單呢？那就必須要透過「程式」來進行處理，</a:t>
            </a:r>
            <a:endParaRPr lang="en-US" altLang="zh-TW" dirty="0" smtClean="0"/>
          </a:p>
          <a:p>
            <a:pPr eaLnBrk="1" hangingPunct="1"/>
            <a:r>
              <a:rPr lang="zh-TW" altLang="en-US" dirty="0" smtClean="0"/>
              <a:t>而在資料結構中，程式</a:t>
            </a:r>
            <a:r>
              <a:rPr lang="en-US" altLang="zh-TW" dirty="0" smtClean="0"/>
              <a:t>=</a:t>
            </a:r>
            <a:r>
              <a:rPr lang="zh-TW" altLang="en-US" dirty="0" smtClean="0"/>
              <a:t>資料結構</a:t>
            </a:r>
            <a:r>
              <a:rPr lang="en-US" altLang="zh-TW" dirty="0" smtClean="0"/>
              <a:t>+</a:t>
            </a:r>
            <a:r>
              <a:rPr lang="zh-TW" altLang="en-US" dirty="0" smtClean="0"/>
              <a:t>演算法</a:t>
            </a:r>
          </a:p>
        </p:txBody>
      </p:sp>
    </p:spTree>
    <p:extLst>
      <p:ext uri="{BB962C8B-B14F-4D97-AF65-F5344CB8AC3E}">
        <p14:creationId xmlns:p14="http://schemas.microsoft.com/office/powerpoint/2010/main" val="313289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1">
        <a:schemeClr val="bg1"/>
      </p:bgRef>
    </p:bg>
    <p:spTree>
      <p:nvGrpSpPr>
        <p:cNvPr id="1" name=""/>
        <p:cNvGrpSpPr/>
        <p:nvPr/>
      </p:nvGrpSpPr>
      <p:grpSpPr>
        <a:xfrm>
          <a:off x="0" y="0"/>
          <a:ext cx="0" cy="0"/>
          <a:chOff x="0" y="0"/>
          <a:chExt cx="0" cy="0"/>
        </a:xfrm>
      </p:grpSpPr>
      <p:sp>
        <p:nvSpPr>
          <p:cNvPr id="8" name="標題 7"/>
          <p:cNvSpPr>
            <a:spLocks noGrp="1"/>
          </p:cNvSpPr>
          <p:nvPr>
            <p:ph type="ctrTitle"/>
          </p:nvPr>
        </p:nvSpPr>
        <p:spPr>
          <a:xfrm>
            <a:off x="2286000" y="3124200"/>
            <a:ext cx="6172200" cy="1894362"/>
          </a:xfrm>
        </p:spPr>
        <p:txBody>
          <a:bodyPr>
            <a:normAutofit/>
          </a:bodyPr>
          <a:lstStyle>
            <a:lvl1pPr>
              <a:defRPr sz="4000" b="1"/>
            </a:lvl1pPr>
          </a:lstStyle>
          <a:p>
            <a:r>
              <a:rPr kumimoji="0" lang="zh-TW" altLang="en-US" smtClean="0"/>
              <a:t>按一下以編輯母片標題樣式</a:t>
            </a:r>
            <a:endParaRPr kumimoji="0" lang="en-US" dirty="0"/>
          </a:p>
        </p:txBody>
      </p:sp>
      <p:sp>
        <p:nvSpPr>
          <p:cNvPr id="9" name="副標題 8"/>
          <p:cNvSpPr>
            <a:spLocks noGrp="1"/>
          </p:cNvSpPr>
          <p:nvPr>
            <p:ph type="subTitle" idx="1"/>
          </p:nvPr>
        </p:nvSpPr>
        <p:spPr>
          <a:xfrm>
            <a:off x="2286000" y="5003322"/>
            <a:ext cx="6172200" cy="1371600"/>
          </a:xfrm>
        </p:spPr>
        <p:txBody>
          <a:bodyPr/>
          <a:lstStyle>
            <a:lvl1pPr marL="0" indent="0" algn="l">
              <a:buNone/>
              <a:defRPr sz="24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dirty="0"/>
          </a:p>
        </p:txBody>
      </p:sp>
      <p:sp>
        <p:nvSpPr>
          <p:cNvPr id="28" name="日期版面配置區 27"/>
          <p:cNvSpPr>
            <a:spLocks noGrp="1"/>
          </p:cNvSpPr>
          <p:nvPr>
            <p:ph type="dt" sz="half" idx="10"/>
          </p:nvPr>
        </p:nvSpPr>
        <p:spPr bwMode="auto">
          <a:xfrm rot="5400000">
            <a:off x="7764621" y="1174097"/>
            <a:ext cx="2286000" cy="381000"/>
          </a:xfrm>
        </p:spPr>
        <p:txBody>
          <a:bodyPr/>
          <a:lstStyle/>
          <a:p>
            <a:pPr>
              <a:defRPr/>
            </a:pPr>
            <a:fld id="{35A2C4B1-3D9E-41AF-B494-7FAEB9D6FD95}" type="datetime1">
              <a:rPr lang="zh-TW" altLang="en-US" smtClean="0"/>
              <a:pPr>
                <a:defRPr/>
              </a:pPr>
              <a:t>2016/8/25</a:t>
            </a:fld>
            <a:endParaRPr lang="en-US" altLang="zh-TW"/>
          </a:p>
        </p:txBody>
      </p:sp>
      <p:sp>
        <p:nvSpPr>
          <p:cNvPr id="17" name="頁尾版面配置區 16"/>
          <p:cNvSpPr>
            <a:spLocks noGrp="1"/>
          </p:cNvSpPr>
          <p:nvPr>
            <p:ph type="ftr" sz="quarter" idx="11"/>
          </p:nvPr>
        </p:nvSpPr>
        <p:spPr bwMode="auto">
          <a:xfrm rot="5400000">
            <a:off x="7077269" y="4181669"/>
            <a:ext cx="3657600" cy="384048"/>
          </a:xfrm>
        </p:spPr>
        <p:txBody>
          <a:bodyPr/>
          <a:lstStyle/>
          <a:p>
            <a:pPr>
              <a:defRPr/>
            </a:pPr>
            <a:endParaRPr lang="zh-TW"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接點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線接點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接點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線接點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橢圓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橢圓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橢圓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橢圓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投影片編號版面配置區 28"/>
          <p:cNvSpPr>
            <a:spLocks noGrp="1"/>
          </p:cNvSpPr>
          <p:nvPr>
            <p:ph type="sldNum" sz="quarter" idx="12"/>
          </p:nvPr>
        </p:nvSpPr>
        <p:spPr bwMode="auto">
          <a:xfrm>
            <a:off x="1325544" y="4928702"/>
            <a:ext cx="609600" cy="517524"/>
          </a:xfrm>
        </p:spPr>
        <p:txBody>
          <a:bodyPr/>
          <a:lstStyle/>
          <a:p>
            <a:pPr>
              <a:defRPr/>
            </a:pPr>
            <a:fld id="{B8D7FC7E-C07C-4617-B63F-2E439EC2B894}" type="slidenum">
              <a:rPr lang="en-US" altLang="zh-TW" smtClean="0"/>
              <a:pPr>
                <a:defRPr/>
              </a:pPr>
              <a:t>‹#›</a:t>
            </a:fld>
            <a:endParaRPr lang="en-US" altLang="zh-TW"/>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pPr>
              <a:defRPr/>
            </a:pPr>
            <a:fld id="{B1165DFC-7996-49E8-A1F8-54C277F4C226}" type="datetime1">
              <a:rPr lang="zh-TW" altLang="en-US" smtClean="0"/>
              <a:pPr>
                <a:defRPr/>
              </a:pPr>
              <a:t>2016/8/25</a:t>
            </a:fld>
            <a:endParaRPr lang="en-US" altLang="zh-TW"/>
          </a:p>
        </p:txBody>
      </p:sp>
      <p:sp>
        <p:nvSpPr>
          <p:cNvPr id="5" name="頁尾版面配置區 4"/>
          <p:cNvSpPr>
            <a:spLocks noGrp="1"/>
          </p:cNvSpPr>
          <p:nvPr>
            <p:ph type="ftr" sz="quarter" idx="11"/>
          </p:nvPr>
        </p:nvSpPr>
        <p:spPr/>
        <p:txBody>
          <a:bodyPr/>
          <a:lstStyle/>
          <a:p>
            <a:pPr>
              <a:defRPr/>
            </a:pPr>
            <a:endParaRPr lang="en-US" altLang="zh-TW"/>
          </a:p>
        </p:txBody>
      </p:sp>
      <p:sp>
        <p:nvSpPr>
          <p:cNvPr id="6" name="投影片編號版面配置區 5"/>
          <p:cNvSpPr>
            <a:spLocks noGrp="1"/>
          </p:cNvSpPr>
          <p:nvPr>
            <p:ph type="sldNum" sz="quarter" idx="12"/>
          </p:nvPr>
        </p:nvSpPr>
        <p:spPr/>
        <p:txBody>
          <a:bodyPr/>
          <a:lstStyle/>
          <a:p>
            <a:pPr>
              <a:defRPr/>
            </a:pPr>
            <a:fld id="{37716667-1043-4499-9631-EC6E73562CB1}" type="slidenum">
              <a:rPr lang="en-US" altLang="zh-TW" smtClean="0"/>
              <a:pPr>
                <a:defRPr/>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9"/>
            <a:ext cx="167640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pPr>
              <a:defRPr/>
            </a:pPr>
            <a:fld id="{9DFE3FCA-5972-4264-89E1-C263A652BC14}" type="datetime1">
              <a:rPr lang="zh-TW" altLang="en-US" smtClean="0"/>
              <a:pPr>
                <a:defRPr/>
              </a:pPr>
              <a:t>2016/8/25</a:t>
            </a:fld>
            <a:endParaRPr lang="en-US" altLang="zh-TW"/>
          </a:p>
        </p:txBody>
      </p:sp>
      <p:sp>
        <p:nvSpPr>
          <p:cNvPr id="5" name="頁尾版面配置區 4"/>
          <p:cNvSpPr>
            <a:spLocks noGrp="1"/>
          </p:cNvSpPr>
          <p:nvPr>
            <p:ph type="ftr" sz="quarter" idx="11"/>
          </p:nvPr>
        </p:nvSpPr>
        <p:spPr/>
        <p:txBody>
          <a:bodyPr/>
          <a:lstStyle/>
          <a:p>
            <a:pPr>
              <a:defRPr/>
            </a:pPr>
            <a:endParaRPr lang="en-US" altLang="zh-TW"/>
          </a:p>
        </p:txBody>
      </p:sp>
      <p:sp>
        <p:nvSpPr>
          <p:cNvPr id="6" name="投影片編號版面配置區 5"/>
          <p:cNvSpPr>
            <a:spLocks noGrp="1"/>
          </p:cNvSpPr>
          <p:nvPr>
            <p:ph type="sldNum" sz="quarter" idx="12"/>
          </p:nvPr>
        </p:nvSpPr>
        <p:spPr/>
        <p:txBody>
          <a:bodyPr/>
          <a:lstStyle/>
          <a:p>
            <a:pPr>
              <a:defRPr/>
            </a:pPr>
            <a:fld id="{50304351-7ABA-4EE1-88A8-3732E4BBF8EC}" type="slidenum">
              <a:rPr lang="en-US" altLang="zh-TW" smtClean="0"/>
              <a:pPr>
                <a:defRPr/>
              </a:pPr>
              <a:t>‹#›</a:t>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lvl1pPr>
          </a:lstStyle>
          <a:p>
            <a:r>
              <a:rPr kumimoji="0" lang="zh-TW" altLang="en-US" smtClean="0"/>
              <a:t>按一下以編輯母片標題樣式</a:t>
            </a:r>
            <a:endParaRPr kumimoji="0" lang="en-US" dirty="0"/>
          </a:p>
        </p:txBody>
      </p:sp>
      <p:sp>
        <p:nvSpPr>
          <p:cNvPr id="8" name="內容版面配置區 7"/>
          <p:cNvSpPr>
            <a:spLocks noGrp="1"/>
          </p:cNvSpPr>
          <p:nvPr>
            <p:ph sz="quarter" idx="1"/>
          </p:nvPr>
        </p:nvSpPr>
        <p:spPr>
          <a:xfrm>
            <a:off x="457200" y="1600200"/>
            <a:ext cx="7467600" cy="4873752"/>
          </a:xfrm>
        </p:spPr>
        <p:txBody>
          <a:bodyPr/>
          <a:lstStyle>
            <a:lvl1pPr>
              <a:defRPr sz="2800"/>
            </a:lvl1pPr>
            <a:lvl2pPr>
              <a:defRPr sz="2600"/>
            </a:lvl2pPr>
            <a:lvl3pPr>
              <a:defRPr sz="2400"/>
            </a:lvl3pPr>
            <a:lvl4pPr>
              <a:defRPr sz="2200"/>
            </a:lvl4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dirty="0"/>
          </a:p>
        </p:txBody>
      </p:sp>
      <p:sp>
        <p:nvSpPr>
          <p:cNvPr id="7" name="日期版面配置區 6"/>
          <p:cNvSpPr>
            <a:spLocks noGrp="1"/>
          </p:cNvSpPr>
          <p:nvPr>
            <p:ph type="dt" sz="half" idx="14"/>
          </p:nvPr>
        </p:nvSpPr>
        <p:spPr/>
        <p:txBody>
          <a:bodyPr rtlCol="0"/>
          <a:lstStyle/>
          <a:p>
            <a:pPr>
              <a:defRPr/>
            </a:pPr>
            <a:fld id="{FBE9127C-1357-4EE7-A8EA-B452E58B4C17}" type="datetime1">
              <a:rPr lang="zh-TW" altLang="en-US" smtClean="0"/>
              <a:pPr>
                <a:defRPr/>
              </a:pPr>
              <a:t>2016/8/25</a:t>
            </a:fld>
            <a:endParaRPr lang="en-US" altLang="zh-TW"/>
          </a:p>
        </p:txBody>
      </p:sp>
      <p:sp>
        <p:nvSpPr>
          <p:cNvPr id="9" name="投影片編號版面配置區 8"/>
          <p:cNvSpPr>
            <a:spLocks noGrp="1"/>
          </p:cNvSpPr>
          <p:nvPr>
            <p:ph type="sldNum" sz="quarter" idx="15"/>
          </p:nvPr>
        </p:nvSpPr>
        <p:spPr/>
        <p:txBody>
          <a:bodyPr rtlCol="0"/>
          <a:lstStyle/>
          <a:p>
            <a:pPr>
              <a:defRPr/>
            </a:pPr>
            <a:fld id="{F51053AD-C8C5-434F-BBCE-9A761EDA0067}" type="slidenum">
              <a:rPr lang="en-US" altLang="zh-TW" smtClean="0"/>
              <a:pPr>
                <a:defRPr/>
              </a:pPr>
              <a:t>‹#›</a:t>
            </a:fld>
            <a:endParaRPr lang="en-US" altLang="zh-TW"/>
          </a:p>
        </p:txBody>
      </p:sp>
      <p:sp>
        <p:nvSpPr>
          <p:cNvPr id="10" name="頁尾版面配置區 9"/>
          <p:cNvSpPr>
            <a:spLocks noGrp="1"/>
          </p:cNvSpPr>
          <p:nvPr>
            <p:ph type="ftr" sz="quarter" idx="16"/>
          </p:nvPr>
        </p:nvSpPr>
        <p:spPr/>
        <p:txBody>
          <a:bodyPr rtlCol="0"/>
          <a:lstStyle/>
          <a:p>
            <a:pPr>
              <a:defRPr/>
            </a:pPr>
            <a:endParaRPr lang="en-US" altLang="zh-TW"/>
          </a:p>
        </p:txBody>
      </p:sp>
      <p:pic>
        <p:nvPicPr>
          <p:cNvPr id="4098" name="Picture 2" descr="b-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62700"/>
            <a:ext cx="195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362700"/>
            <a:ext cx="1958975" cy="49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2286000" y="2895600"/>
            <a:ext cx="6172200" cy="2053590"/>
          </a:xfrm>
        </p:spPr>
        <p:txBody>
          <a:bodyPr/>
          <a:lstStyle>
            <a:lvl1pPr algn="l">
              <a:buNone/>
              <a:defRPr sz="3000" b="1" cap="small" baseline="0"/>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bwMode="auto">
          <a:xfrm rot="5400000">
            <a:off x="7763256" y="1170432"/>
            <a:ext cx="2286000" cy="381000"/>
          </a:xfrm>
        </p:spPr>
        <p:txBody>
          <a:bodyPr/>
          <a:lstStyle/>
          <a:p>
            <a:pPr>
              <a:defRPr/>
            </a:pPr>
            <a:fld id="{FBD1112C-3AFA-4666-AC6B-69428FCFBBB5}" type="datetime1">
              <a:rPr lang="zh-TW" altLang="en-US" smtClean="0"/>
              <a:pPr>
                <a:defRPr/>
              </a:pPr>
              <a:t>2016/8/25</a:t>
            </a:fld>
            <a:endParaRPr lang="en-US" altLang="zh-TW"/>
          </a:p>
        </p:txBody>
      </p:sp>
      <p:sp>
        <p:nvSpPr>
          <p:cNvPr id="5" name="頁尾版面配置區 4"/>
          <p:cNvSpPr>
            <a:spLocks noGrp="1"/>
          </p:cNvSpPr>
          <p:nvPr>
            <p:ph type="ftr" sz="quarter" idx="11"/>
          </p:nvPr>
        </p:nvSpPr>
        <p:spPr bwMode="auto">
          <a:xfrm rot="5400000">
            <a:off x="7077456" y="4178808"/>
            <a:ext cx="3657600" cy="384048"/>
          </a:xfrm>
        </p:spPr>
        <p:txBody>
          <a:bodyPr/>
          <a:lstStyle/>
          <a:p>
            <a:pPr>
              <a:defRPr/>
            </a:pPr>
            <a:endParaRPr lang="en-US" altLang="zh-TW"/>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接點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線接點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接點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接點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線接點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橢圓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橢圓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橢圓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橢圓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橢圓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線接點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投影片編號版面配置區 5"/>
          <p:cNvSpPr>
            <a:spLocks noGrp="1"/>
          </p:cNvSpPr>
          <p:nvPr>
            <p:ph type="sldNum" sz="quarter" idx="12"/>
          </p:nvPr>
        </p:nvSpPr>
        <p:spPr bwMode="auto">
          <a:xfrm>
            <a:off x="1340616" y="4928702"/>
            <a:ext cx="609600" cy="517524"/>
          </a:xfrm>
        </p:spPr>
        <p:txBody>
          <a:bodyPr/>
          <a:lstStyle/>
          <a:p>
            <a:pPr>
              <a:defRPr/>
            </a:pPr>
            <a:fld id="{1B0B9E6B-3F5F-430E-BAB9-888B7D985DC6}" type="slidenum">
              <a:rPr lang="en-US" altLang="zh-TW" smtClean="0"/>
              <a:pPr>
                <a:defRPr/>
              </a:pPr>
              <a:t>‹#›</a:t>
            </a:fld>
            <a:endParaRPr lang="en-US" altLang="zh-TW"/>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p>
            <a:pPr>
              <a:defRPr/>
            </a:pPr>
            <a:fld id="{8C11FAFB-7BF3-4654-8BB7-1EF6C94ED8EF}" type="datetime1">
              <a:rPr lang="zh-TW" altLang="en-US" smtClean="0"/>
              <a:pPr>
                <a:defRPr/>
              </a:pPr>
              <a:t>2016/8/25</a:t>
            </a:fld>
            <a:endParaRPr lang="en-US" altLang="zh-TW"/>
          </a:p>
        </p:txBody>
      </p:sp>
      <p:sp>
        <p:nvSpPr>
          <p:cNvPr id="6" name="頁尾版面配置區 5"/>
          <p:cNvSpPr>
            <a:spLocks noGrp="1"/>
          </p:cNvSpPr>
          <p:nvPr>
            <p:ph type="ftr" sz="quarter" idx="11"/>
          </p:nvPr>
        </p:nvSpPr>
        <p:spPr/>
        <p:txBody>
          <a:bodyPr/>
          <a:lstStyle/>
          <a:p>
            <a:pPr>
              <a:defRPr/>
            </a:pPr>
            <a:endParaRPr lang="en-US" altLang="zh-TW"/>
          </a:p>
        </p:txBody>
      </p:sp>
      <p:sp>
        <p:nvSpPr>
          <p:cNvPr id="7" name="投影片編號版面配置區 6"/>
          <p:cNvSpPr>
            <a:spLocks noGrp="1"/>
          </p:cNvSpPr>
          <p:nvPr>
            <p:ph type="sldNum" sz="quarter" idx="12"/>
          </p:nvPr>
        </p:nvSpPr>
        <p:spPr/>
        <p:txBody>
          <a:bodyPr/>
          <a:lstStyle/>
          <a:p>
            <a:pPr>
              <a:defRPr/>
            </a:pPr>
            <a:fld id="{ECBDB3E3-AA33-45CD-A039-C302A3C96421}" type="slidenum">
              <a:rPr lang="en-US" altLang="zh-TW" smtClean="0"/>
              <a:pPr>
                <a:defRPr/>
              </a:pPr>
              <a:t>‹#›</a:t>
            </a:fld>
            <a:endParaRPr lang="en-US" altLang="zh-TW"/>
          </a:p>
        </p:txBody>
      </p:sp>
      <p:sp>
        <p:nvSpPr>
          <p:cNvPr id="9" name="內容版面配置區 8"/>
          <p:cNvSpPr>
            <a:spLocks noGrp="1"/>
          </p:cNvSpPr>
          <p:nvPr>
            <p:ph sz="quarter" idx="1"/>
          </p:nvPr>
        </p:nvSpPr>
        <p:spPr>
          <a:xfrm>
            <a:off x="457200" y="1600200"/>
            <a:ext cx="36576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1" name="內容版面配置區 10"/>
          <p:cNvSpPr>
            <a:spLocks noGrp="1"/>
          </p:cNvSpPr>
          <p:nvPr>
            <p:ph sz="quarter" idx="2"/>
          </p:nvPr>
        </p:nvSpPr>
        <p:spPr>
          <a:xfrm>
            <a:off x="4270248" y="1600200"/>
            <a:ext cx="36576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7543800" cy="1143000"/>
          </a:xfrm>
        </p:spPr>
        <p:txBody>
          <a:bodyPr anchor="b"/>
          <a:lstStyle>
            <a:lvl1pPr>
              <a:defRPr/>
            </a:lvl1pPr>
          </a:lstStyle>
          <a:p>
            <a:r>
              <a:rPr kumimoji="0" lang="zh-TW" altLang="en-US" smtClean="0"/>
              <a:t>按一下以編輯母片標題樣式</a:t>
            </a:r>
            <a:endParaRPr kumimoji="0" lang="en-US"/>
          </a:p>
        </p:txBody>
      </p:sp>
      <p:sp>
        <p:nvSpPr>
          <p:cNvPr id="7" name="日期版面配置區 6"/>
          <p:cNvSpPr>
            <a:spLocks noGrp="1"/>
          </p:cNvSpPr>
          <p:nvPr>
            <p:ph type="dt" sz="half" idx="10"/>
          </p:nvPr>
        </p:nvSpPr>
        <p:spPr/>
        <p:txBody>
          <a:bodyPr/>
          <a:lstStyle/>
          <a:p>
            <a:pPr>
              <a:defRPr/>
            </a:pPr>
            <a:fld id="{3995AD39-496A-431A-A560-5C60BDC6C5C9}" type="datetime1">
              <a:rPr lang="zh-TW" altLang="en-US" smtClean="0"/>
              <a:pPr>
                <a:defRPr/>
              </a:pPr>
              <a:t>2016/8/25</a:t>
            </a:fld>
            <a:endParaRPr lang="en-US" altLang="zh-TW"/>
          </a:p>
        </p:txBody>
      </p:sp>
      <p:sp>
        <p:nvSpPr>
          <p:cNvPr id="8" name="頁尾版面配置區 7"/>
          <p:cNvSpPr>
            <a:spLocks noGrp="1"/>
          </p:cNvSpPr>
          <p:nvPr>
            <p:ph type="ftr" sz="quarter" idx="11"/>
          </p:nvPr>
        </p:nvSpPr>
        <p:spPr/>
        <p:txBody>
          <a:bodyPr/>
          <a:lstStyle/>
          <a:p>
            <a:pPr>
              <a:defRPr/>
            </a:pPr>
            <a:endParaRPr lang="en-US" altLang="zh-TW"/>
          </a:p>
        </p:txBody>
      </p:sp>
      <p:sp>
        <p:nvSpPr>
          <p:cNvPr id="9" name="投影片編號版面配置區 8"/>
          <p:cNvSpPr>
            <a:spLocks noGrp="1"/>
          </p:cNvSpPr>
          <p:nvPr>
            <p:ph type="sldNum" sz="quarter" idx="12"/>
          </p:nvPr>
        </p:nvSpPr>
        <p:spPr/>
        <p:txBody>
          <a:bodyPr/>
          <a:lstStyle/>
          <a:p>
            <a:pPr>
              <a:defRPr/>
            </a:pPr>
            <a:fld id="{6EC31400-8B10-40F8-A381-7EF79F67D926}" type="slidenum">
              <a:rPr lang="en-US" altLang="zh-TW" smtClean="0"/>
              <a:pPr>
                <a:defRPr/>
              </a:pPr>
              <a:t>‹#›</a:t>
            </a:fld>
            <a:endParaRPr lang="en-US" altLang="zh-TW"/>
          </a:p>
        </p:txBody>
      </p:sp>
      <p:sp>
        <p:nvSpPr>
          <p:cNvPr id="11" name="內容版面配置區 10"/>
          <p:cNvSpPr>
            <a:spLocks noGrp="1"/>
          </p:cNvSpPr>
          <p:nvPr>
            <p:ph sz="quarter" idx="2"/>
          </p:nvPr>
        </p:nvSpPr>
        <p:spPr>
          <a:xfrm>
            <a:off x="457200" y="2362200"/>
            <a:ext cx="3657600" cy="38862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quarter" idx="4"/>
          </p:nvPr>
        </p:nvSpPr>
        <p:spPr>
          <a:xfrm>
            <a:off x="4371975" y="2362200"/>
            <a:ext cx="3657600" cy="38862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2" name="文字版面配置區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
        <p:nvSpPr>
          <p:cNvPr id="14" name="文字版面配置區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6" name="日期版面配置區 5"/>
          <p:cNvSpPr>
            <a:spLocks noGrp="1"/>
          </p:cNvSpPr>
          <p:nvPr>
            <p:ph type="dt" sz="half" idx="10"/>
          </p:nvPr>
        </p:nvSpPr>
        <p:spPr/>
        <p:txBody>
          <a:bodyPr rtlCol="0"/>
          <a:lstStyle/>
          <a:p>
            <a:pPr>
              <a:defRPr/>
            </a:pPr>
            <a:fld id="{14122F5E-6D86-48CD-BE29-F332D705C6D7}" type="datetime1">
              <a:rPr lang="zh-TW" altLang="en-US" smtClean="0"/>
              <a:pPr>
                <a:defRPr/>
              </a:pPr>
              <a:t>2016/8/25</a:t>
            </a:fld>
            <a:endParaRPr lang="en-US" altLang="zh-TW"/>
          </a:p>
        </p:txBody>
      </p:sp>
      <p:sp>
        <p:nvSpPr>
          <p:cNvPr id="7" name="投影片編號版面配置區 6"/>
          <p:cNvSpPr>
            <a:spLocks noGrp="1"/>
          </p:cNvSpPr>
          <p:nvPr>
            <p:ph type="sldNum" sz="quarter" idx="11"/>
          </p:nvPr>
        </p:nvSpPr>
        <p:spPr/>
        <p:txBody>
          <a:bodyPr rtlCol="0"/>
          <a:lstStyle/>
          <a:p>
            <a:pPr>
              <a:defRPr/>
            </a:pPr>
            <a:fld id="{282A8286-163B-49F4-98CF-4DD024CC604E}" type="slidenum">
              <a:rPr lang="en-US" altLang="zh-TW" smtClean="0"/>
              <a:pPr>
                <a:defRPr/>
              </a:pPr>
              <a:t>‹#›</a:t>
            </a:fld>
            <a:endParaRPr lang="en-US" altLang="zh-TW"/>
          </a:p>
        </p:txBody>
      </p:sp>
      <p:sp>
        <p:nvSpPr>
          <p:cNvPr id="8" name="頁尾版面配置區 7"/>
          <p:cNvSpPr>
            <a:spLocks noGrp="1"/>
          </p:cNvSpPr>
          <p:nvPr>
            <p:ph type="ftr" sz="quarter" idx="12"/>
          </p:nvPr>
        </p:nvSpPr>
        <p:spPr/>
        <p:txBody>
          <a:bodyPr rtlCol="0"/>
          <a:lstStyle/>
          <a:p>
            <a:pPr>
              <a:defRPr/>
            </a:pPr>
            <a:endParaRPr lang="en-US" altLang="zh-TW"/>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a:defRPr/>
            </a:pPr>
            <a:fld id="{552D21B1-B102-40DB-AB66-857D0D4F26BD}" type="datetime1">
              <a:rPr lang="zh-TW" altLang="en-US" smtClean="0"/>
              <a:pPr>
                <a:defRPr/>
              </a:pPr>
              <a:t>2016/8/25</a:t>
            </a:fld>
            <a:endParaRPr lang="en-US" altLang="zh-TW"/>
          </a:p>
        </p:txBody>
      </p:sp>
      <p:sp>
        <p:nvSpPr>
          <p:cNvPr id="3" name="頁尾版面配置區 2"/>
          <p:cNvSpPr>
            <a:spLocks noGrp="1"/>
          </p:cNvSpPr>
          <p:nvPr>
            <p:ph type="ftr" sz="quarter" idx="11"/>
          </p:nvPr>
        </p:nvSpPr>
        <p:spPr/>
        <p:txBody>
          <a:bodyPr/>
          <a:lstStyle/>
          <a:p>
            <a:pPr>
              <a:defRPr/>
            </a:pPr>
            <a:endParaRPr lang="en-US" altLang="zh-TW"/>
          </a:p>
        </p:txBody>
      </p:sp>
      <p:sp>
        <p:nvSpPr>
          <p:cNvPr id="4" name="投影片編號版面配置區 3"/>
          <p:cNvSpPr>
            <a:spLocks noGrp="1"/>
          </p:cNvSpPr>
          <p:nvPr>
            <p:ph type="sldNum" sz="quarter" idx="12"/>
          </p:nvPr>
        </p:nvSpPr>
        <p:spPr/>
        <p:txBody>
          <a:bodyPr/>
          <a:lstStyle/>
          <a:p>
            <a:pPr>
              <a:defRPr/>
            </a:pPr>
            <a:fld id="{9CE11CD3-E35D-4611-AD42-DDB11E2EE3BD}" type="slidenum">
              <a:rPr lang="en-US" altLang="zh-TW" smtClean="0"/>
              <a:pPr>
                <a:defRPr/>
              </a:pPr>
              <a:t>‹#›</a:t>
            </a:fld>
            <a:endParaRPr lang="en-US" altLang="zh-TW"/>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1">
        <a:schemeClr val="bg1"/>
      </p:bgRef>
    </p:bg>
    <p:spTree>
      <p:nvGrpSpPr>
        <p:cNvPr id="1" name=""/>
        <p:cNvGrpSpPr/>
        <p:nvPr/>
      </p:nvGrpSpPr>
      <p:grpSpPr>
        <a:xfrm>
          <a:off x="0" y="0"/>
          <a:ext cx="0" cy="0"/>
          <a:chOff x="0" y="0"/>
          <a:chExt cx="0" cy="0"/>
        </a:xfrm>
      </p:grpSpPr>
      <p:sp>
        <p:nvSpPr>
          <p:cNvPr id="10" name="直線接點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標題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8" name="直線接點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線接點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線接點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接點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橢圓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內容版面配置區 17"/>
          <p:cNvSpPr>
            <a:spLocks noGrp="1"/>
          </p:cNvSpPr>
          <p:nvPr>
            <p:ph sz="quarter" idx="1"/>
          </p:nvPr>
        </p:nvSpPr>
        <p:spPr>
          <a:xfrm>
            <a:off x="304800" y="274320"/>
            <a:ext cx="5638800" cy="6327648"/>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dirty="0"/>
          </a:p>
        </p:txBody>
      </p:sp>
      <p:sp>
        <p:nvSpPr>
          <p:cNvPr id="21" name="日期版面配置區 20"/>
          <p:cNvSpPr>
            <a:spLocks noGrp="1"/>
          </p:cNvSpPr>
          <p:nvPr>
            <p:ph type="dt" sz="half" idx="14"/>
          </p:nvPr>
        </p:nvSpPr>
        <p:spPr/>
        <p:txBody>
          <a:bodyPr rtlCol="0"/>
          <a:lstStyle/>
          <a:p>
            <a:pPr>
              <a:defRPr/>
            </a:pPr>
            <a:fld id="{43CB6A0B-9AED-4A9A-8D52-D438CC35EDDC}" type="datetime1">
              <a:rPr lang="zh-TW" altLang="en-US" smtClean="0"/>
              <a:pPr>
                <a:defRPr/>
              </a:pPr>
              <a:t>2016/8/25</a:t>
            </a:fld>
            <a:endParaRPr lang="en-US" altLang="zh-TW"/>
          </a:p>
        </p:txBody>
      </p:sp>
      <p:sp>
        <p:nvSpPr>
          <p:cNvPr id="22" name="投影片編號版面配置區 21"/>
          <p:cNvSpPr>
            <a:spLocks noGrp="1"/>
          </p:cNvSpPr>
          <p:nvPr>
            <p:ph type="sldNum" sz="quarter" idx="15"/>
          </p:nvPr>
        </p:nvSpPr>
        <p:spPr/>
        <p:txBody>
          <a:bodyPr rtlCol="0"/>
          <a:lstStyle/>
          <a:p>
            <a:pPr>
              <a:defRPr/>
            </a:pPr>
            <a:fld id="{2C4C9803-1DBC-487F-AF4F-3385795C663A}" type="slidenum">
              <a:rPr lang="en-US" altLang="zh-TW" smtClean="0"/>
              <a:pPr>
                <a:defRPr/>
              </a:pPr>
              <a:t>‹#›</a:t>
            </a:fld>
            <a:endParaRPr lang="en-US" altLang="zh-TW"/>
          </a:p>
        </p:txBody>
      </p:sp>
      <p:sp>
        <p:nvSpPr>
          <p:cNvPr id="23" name="頁尾版面配置區 22"/>
          <p:cNvSpPr>
            <a:spLocks noGrp="1"/>
          </p:cNvSpPr>
          <p:nvPr>
            <p:ph type="ftr" sz="quarter" idx="16"/>
          </p:nvPr>
        </p:nvSpPr>
        <p:spPr/>
        <p:txBody>
          <a:bodyPr rtlCol="0"/>
          <a:lstStyle/>
          <a:p>
            <a:pPr>
              <a:defRPr/>
            </a:pPr>
            <a:endParaRPr lang="en-US" altLang="zh-TW"/>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直線接點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橢圓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標題 1"/>
          <p:cNvSpPr>
            <a:spLocks noGrp="1"/>
          </p:cNvSpPr>
          <p:nvPr>
            <p:ph type="title"/>
          </p:nvPr>
        </p:nvSpPr>
        <p:spPr>
          <a:xfrm rot="5400000">
            <a:off x="3350133" y="3200400"/>
            <a:ext cx="6309360" cy="457200"/>
          </a:xfrm>
        </p:spPr>
        <p:txBody>
          <a:bodyPr anchor="b"/>
          <a:lstStyle>
            <a:lvl1pPr algn="l">
              <a:buNone/>
              <a:defRPr sz="2000" b="1"/>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10" name="直線接點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線接點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線接點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線接點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版面配置區 16"/>
          <p:cNvSpPr>
            <a:spLocks noGrp="1"/>
          </p:cNvSpPr>
          <p:nvPr>
            <p:ph type="dt" sz="half" idx="10"/>
          </p:nvPr>
        </p:nvSpPr>
        <p:spPr/>
        <p:txBody>
          <a:bodyPr rtlCol="0"/>
          <a:lstStyle/>
          <a:p>
            <a:pPr>
              <a:defRPr/>
            </a:pPr>
            <a:fld id="{449F42E7-A811-49AB-89B2-FA050B30931D}" type="datetime1">
              <a:rPr lang="zh-TW" altLang="en-US" smtClean="0"/>
              <a:pPr>
                <a:defRPr/>
              </a:pPr>
              <a:t>2016/8/25</a:t>
            </a:fld>
            <a:endParaRPr lang="en-US" altLang="zh-TW"/>
          </a:p>
        </p:txBody>
      </p:sp>
      <p:sp>
        <p:nvSpPr>
          <p:cNvPr id="18" name="投影片編號版面配置區 17"/>
          <p:cNvSpPr>
            <a:spLocks noGrp="1"/>
          </p:cNvSpPr>
          <p:nvPr>
            <p:ph type="sldNum" sz="quarter" idx="11"/>
          </p:nvPr>
        </p:nvSpPr>
        <p:spPr/>
        <p:txBody>
          <a:bodyPr rtlCol="0"/>
          <a:lstStyle/>
          <a:p>
            <a:pPr>
              <a:defRPr/>
            </a:pPr>
            <a:fld id="{DF6FEE0E-372F-464D-ACDE-9B32268A10B8}" type="slidenum">
              <a:rPr lang="en-US" altLang="zh-TW" smtClean="0"/>
              <a:pPr>
                <a:defRPr/>
              </a:pPr>
              <a:t>‹#›</a:t>
            </a:fld>
            <a:endParaRPr lang="en-US" altLang="zh-TW"/>
          </a:p>
        </p:txBody>
      </p:sp>
      <p:sp>
        <p:nvSpPr>
          <p:cNvPr id="21" name="頁尾版面配置區 20"/>
          <p:cNvSpPr>
            <a:spLocks noGrp="1"/>
          </p:cNvSpPr>
          <p:nvPr>
            <p:ph type="ftr" sz="quarter" idx="12"/>
          </p:nvPr>
        </p:nvSpPr>
        <p:spPr/>
        <p:txBody>
          <a:bodyPr rtlCol="0"/>
          <a:lstStyle/>
          <a:p>
            <a:pPr>
              <a:defRPr/>
            </a:pPr>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標題版面配置區 21"/>
          <p:cNvSpPr>
            <a:spLocks noGrp="1"/>
          </p:cNvSpPr>
          <p:nvPr>
            <p:ph type="title"/>
          </p:nvPr>
        </p:nvSpPr>
        <p:spPr>
          <a:xfrm>
            <a:off x="457200" y="274638"/>
            <a:ext cx="7467600" cy="1143000"/>
          </a:xfrm>
          <a:prstGeom prst="rect">
            <a:avLst/>
          </a:prstGeom>
        </p:spPr>
        <p:txBody>
          <a:bodyPr vert="horz" anchor="b">
            <a:normAutofit/>
          </a:bodyPr>
          <a:lstStyle/>
          <a:p>
            <a:r>
              <a:rPr kumimoji="0" lang="zh-TW" altLang="en-US" smtClean="0"/>
              <a:t>按一下以編輯母片標題樣式</a:t>
            </a:r>
            <a:endParaRPr kumimoji="0" lang="en-US"/>
          </a:p>
        </p:txBody>
      </p:sp>
      <p:sp>
        <p:nvSpPr>
          <p:cNvPr id="13" name="文字版面配置區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TW" altLang="en-US" dirty="0" smtClean="0"/>
              <a:t>按一下以編輯母片文字樣式</a:t>
            </a:r>
          </a:p>
          <a:p>
            <a:pPr lvl="1" eaLnBrk="1" latinLnBrk="0" hangingPunct="1"/>
            <a:r>
              <a:rPr kumimoji="0" lang="zh-TW" altLang="en-US" dirty="0" smtClean="0"/>
              <a:t>第二層</a:t>
            </a:r>
          </a:p>
          <a:p>
            <a:pPr lvl="2" eaLnBrk="1" latinLnBrk="0" hangingPunct="1"/>
            <a:r>
              <a:rPr kumimoji="0" lang="zh-TW" altLang="en-US" dirty="0" smtClean="0"/>
              <a:t>第三層</a:t>
            </a:r>
          </a:p>
          <a:p>
            <a:pPr lvl="3" eaLnBrk="1" latinLnBrk="0" hangingPunct="1"/>
            <a:r>
              <a:rPr kumimoji="0" lang="zh-TW" altLang="en-US" dirty="0" smtClean="0"/>
              <a:t>第四層</a:t>
            </a:r>
          </a:p>
          <a:p>
            <a:pPr lvl="4" eaLnBrk="1" latinLnBrk="0" hangingPunct="1"/>
            <a:r>
              <a:rPr kumimoji="0" lang="zh-TW" altLang="en-US" dirty="0" smtClean="0"/>
              <a:t>第五層</a:t>
            </a:r>
            <a:endParaRPr kumimoji="0" lang="en-US" dirty="0"/>
          </a:p>
        </p:txBody>
      </p:sp>
      <p:sp>
        <p:nvSpPr>
          <p:cNvPr id="14" name="日期版面配置區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FBD1112C-3AFA-4666-AC6B-69428FCFBBB5}" type="datetime1">
              <a:rPr lang="zh-TW" altLang="en-US" smtClean="0"/>
              <a:pPr>
                <a:defRPr/>
              </a:pPr>
              <a:t>2016/8/25</a:t>
            </a:fld>
            <a:endParaRPr lang="en-US" altLang="zh-TW"/>
          </a:p>
        </p:txBody>
      </p:sp>
      <p:sp>
        <p:nvSpPr>
          <p:cNvPr id="3" name="頁尾版面配置區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US" altLang="zh-TW"/>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線接點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接點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橢圓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投影片編號版面配置區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1B0B9E6B-3F5F-430E-BAB9-888B7D985DC6}" type="slidenum">
              <a:rPr lang="en-US" altLang="zh-TW" smtClean="0"/>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Lst>
  <p:timing>
    <p:tnLst>
      <p:par>
        <p:cTn id="1" dur="indefinite" restart="never" nodeType="tmRoot"/>
      </p:par>
    </p:tnLst>
  </p:timing>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smtClean="0"/>
              <a:t>第六章 資料庫導論</a:t>
            </a:r>
            <a:endParaRPr lang="zh-TW" altLang="en-US" dirty="0"/>
          </a:p>
        </p:txBody>
      </p:sp>
      <p:sp>
        <p:nvSpPr>
          <p:cNvPr id="3" name="副標題 2"/>
          <p:cNvSpPr>
            <a:spLocks noGrp="1"/>
          </p:cNvSpPr>
          <p:nvPr>
            <p:ph type="subTitle" idx="1"/>
          </p:nvPr>
        </p:nvSpPr>
        <p:spPr/>
        <p:txBody>
          <a:bodyPr/>
          <a:lstStyle/>
          <a:p>
            <a:r>
              <a:rPr lang="zh-TW" altLang="en-US" smtClean="0"/>
              <a:t>作者：李春雄  博士</a:t>
            </a:r>
            <a:endParaRPr lang="en-US" altLang="zh-TW" smtClean="0"/>
          </a:p>
          <a:p>
            <a:endParaRPr lang="zh-TW" altLang="en-US" dirty="0"/>
          </a:p>
        </p:txBody>
      </p:sp>
    </p:spTree>
    <p:extLst>
      <p:ext uri="{BB962C8B-B14F-4D97-AF65-F5344CB8AC3E}">
        <p14:creationId xmlns:p14="http://schemas.microsoft.com/office/powerpoint/2010/main" val="4075304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t>
            </a:r>
            <a:r>
              <a:rPr lang="zh-TW" altLang="en-US" dirty="0" smtClean="0"/>
              <a:t>常見的應用</a:t>
            </a:r>
            <a:r>
              <a:rPr lang="en-US" altLang="zh-TW" dirty="0" smtClean="0"/>
              <a:t>】</a:t>
            </a:r>
            <a:r>
              <a:rPr lang="zh-TW" altLang="en-US" dirty="0"/>
              <a:t>個人通訊錄上的運用</a:t>
            </a:r>
            <a:br>
              <a:rPr lang="zh-TW" altLang="en-US" dirty="0"/>
            </a:br>
            <a:endParaRPr lang="zh-TW" altLang="en-US" dirty="0"/>
          </a:p>
        </p:txBody>
      </p:sp>
      <p:sp>
        <p:nvSpPr>
          <p:cNvPr id="3" name="內容版面配置區 2"/>
          <p:cNvSpPr>
            <a:spLocks noGrp="1"/>
          </p:cNvSpPr>
          <p:nvPr>
            <p:ph sz="quarter" idx="1"/>
          </p:nvPr>
        </p:nvSpPr>
        <p:spPr/>
        <p:txBody>
          <a:bodyPr/>
          <a:lstStyle/>
          <a:p>
            <a:r>
              <a:rPr lang="zh-TW" altLang="en-US" dirty="0" smtClean="0"/>
              <a:t>尚未</a:t>
            </a:r>
            <a:r>
              <a:rPr lang="zh-TW" altLang="en-US" dirty="0" smtClean="0"/>
              <a:t>建立資料庫的情況</a:t>
            </a:r>
          </a:p>
          <a:p>
            <a:pPr lvl="1"/>
            <a:r>
              <a:rPr lang="zh-TW" altLang="en-US" dirty="0" smtClean="0"/>
              <a:t>如果我們平時沒有將親朋好友的通訊錄數位化，並儲存到資料庫中，需要查詢某一同學的電話時，可能會翻箱倒篋，無法即可找到。</a:t>
            </a:r>
            <a:endParaRPr lang="en-US" altLang="zh-TW" dirty="0" smtClean="0"/>
          </a:p>
          <a:p>
            <a:r>
              <a:rPr lang="zh-TW" altLang="en-US" dirty="0" smtClean="0"/>
              <a:t>建立資料庫的情況</a:t>
            </a:r>
            <a:endParaRPr lang="en-US" altLang="zh-TW" dirty="0" smtClean="0"/>
          </a:p>
          <a:p>
            <a:pPr lvl="1"/>
            <a:r>
              <a:rPr lang="zh-TW" altLang="en-US" dirty="0" smtClean="0"/>
              <a:t>如果我們平時就有數位化的習慣，並且儲存到資料庫中，需要查詢某一同學的電話時，只要透過應用程式就可以輕鬆查詢。</a:t>
            </a:r>
          </a:p>
          <a:p>
            <a:endParaRPr lang="zh-TW" altLang="en-US" dirty="0"/>
          </a:p>
        </p:txBody>
      </p:sp>
    </p:spTree>
    <p:extLst>
      <p:ext uri="{BB962C8B-B14F-4D97-AF65-F5344CB8AC3E}">
        <p14:creationId xmlns:p14="http://schemas.microsoft.com/office/powerpoint/2010/main" val="1354898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t>
            </a:r>
            <a:r>
              <a:rPr lang="zh-TW" altLang="en-US" smtClean="0"/>
              <a:t>圖解說明</a:t>
            </a:r>
            <a:r>
              <a:rPr lang="en-US" altLang="zh-TW" smtClean="0"/>
              <a:t>】</a:t>
            </a:r>
            <a:endParaRPr lang="zh-TW" altLang="en-US" dirty="0"/>
          </a:p>
        </p:txBody>
      </p:sp>
      <p:sp>
        <p:nvSpPr>
          <p:cNvPr id="8" name="內容版面配置區 7"/>
          <p:cNvSpPr>
            <a:spLocks noGrp="1"/>
          </p:cNvSpPr>
          <p:nvPr>
            <p:ph sz="quarter" idx="1"/>
          </p:nvPr>
        </p:nvSpPr>
        <p:spPr/>
        <p:txBody>
          <a:bodyPr/>
          <a:lstStyle/>
          <a:p>
            <a:endParaRPr lang="zh-TW" altLang="en-US"/>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48"/>
          <a:stretch/>
        </p:blipFill>
        <p:spPr bwMode="auto">
          <a:xfrm>
            <a:off x="899592" y="1700808"/>
            <a:ext cx="6896157" cy="385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243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en-US" altLang="zh-TW" dirty="0"/>
              <a:t>【</a:t>
            </a:r>
            <a:r>
              <a:rPr lang="zh-TW" altLang="en-US" dirty="0"/>
              <a:t>常見的應用</a:t>
            </a:r>
            <a:r>
              <a:rPr lang="en-US" altLang="zh-TW" dirty="0" smtClean="0"/>
              <a:t>】</a:t>
            </a:r>
            <a:r>
              <a:rPr lang="zh-TW" altLang="en-US" dirty="0"/>
              <a:t>行動通訊錄的運用</a:t>
            </a:r>
            <a:br>
              <a:rPr lang="zh-TW" altLang="en-US" dirty="0"/>
            </a:br>
            <a:endParaRPr lang="zh-TW" altLang="en-US" dirty="0"/>
          </a:p>
        </p:txBody>
      </p:sp>
      <p:sp>
        <p:nvSpPr>
          <p:cNvPr id="3" name="內容版面配置區 2"/>
          <p:cNvSpPr>
            <a:spLocks noGrp="1"/>
          </p:cNvSpPr>
          <p:nvPr>
            <p:ph sz="quarter" idx="1"/>
          </p:nvPr>
        </p:nvSpPr>
        <p:spPr/>
        <p:txBody>
          <a:bodyPr/>
          <a:lstStyle/>
          <a:p>
            <a:r>
              <a:rPr lang="zh-TW" altLang="en-US" dirty="0" smtClean="0"/>
              <a:t>各位</a:t>
            </a:r>
            <a:r>
              <a:rPr lang="zh-TW" altLang="en-US" dirty="0" smtClean="0"/>
              <a:t>同學手機中的聯絡電話，它可以依照不同的群組來儲存通訊錄，以方便我們查詢、聯絡，這些都是利用到資料庫的功能。</a:t>
            </a:r>
          </a:p>
          <a:p>
            <a:r>
              <a:rPr lang="en-US" altLang="zh-TW" dirty="0" smtClean="0"/>
              <a:t>【</a:t>
            </a:r>
            <a:r>
              <a:rPr lang="zh-TW" altLang="en-US" dirty="0" smtClean="0"/>
              <a:t>圖解說明</a:t>
            </a:r>
            <a:r>
              <a:rPr lang="en-US" altLang="zh-TW" dirty="0" smtClean="0"/>
              <a:t>】</a:t>
            </a:r>
          </a:p>
          <a:p>
            <a:endParaRPr lang="zh-TW"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789040"/>
            <a:ext cx="47339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5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normAutofit/>
          </a:bodyPr>
          <a:lstStyle/>
          <a:p>
            <a:r>
              <a:rPr lang="en-US" altLang="zh-TW" dirty="0"/>
              <a:t>【</a:t>
            </a:r>
            <a:r>
              <a:rPr lang="zh-TW" altLang="en-US" dirty="0"/>
              <a:t>常見的應用</a:t>
            </a:r>
            <a:r>
              <a:rPr lang="en-US" altLang="zh-TW" dirty="0" smtClean="0"/>
              <a:t>】</a:t>
            </a:r>
            <a:r>
              <a:rPr lang="zh-TW" altLang="en-US" dirty="0"/>
              <a:t>在校務行政系統的學生「成績查詢系統」之</a:t>
            </a:r>
            <a:r>
              <a:rPr lang="zh-TW" altLang="en-US" dirty="0" smtClean="0"/>
              <a:t>運用</a:t>
            </a:r>
            <a:endParaRPr lang="zh-TW" altLang="en-US" dirty="0"/>
          </a:p>
        </p:txBody>
      </p:sp>
      <p:sp>
        <p:nvSpPr>
          <p:cNvPr id="3" name="內容版面配置區 2"/>
          <p:cNvSpPr>
            <a:spLocks noGrp="1"/>
          </p:cNvSpPr>
          <p:nvPr>
            <p:ph sz="quarter" idx="1"/>
          </p:nvPr>
        </p:nvSpPr>
        <p:spPr/>
        <p:txBody>
          <a:bodyPr/>
          <a:lstStyle/>
          <a:p>
            <a:r>
              <a:rPr lang="zh-TW" altLang="en-US" dirty="0" smtClean="0"/>
              <a:t>授課</a:t>
            </a:r>
            <a:r>
              <a:rPr lang="zh-TW" altLang="en-US" dirty="0" smtClean="0"/>
              <a:t>老師透過「成績處理系統」將學生每次段考成績輸入到資料庫中，以方便學習線上查詢個人成績及全班的成績分佈情況。</a:t>
            </a:r>
          </a:p>
          <a:p>
            <a:endParaRPr lang="zh-TW" altLang="en-US" dirty="0"/>
          </a:p>
        </p:txBody>
      </p:sp>
    </p:spTree>
    <p:extLst>
      <p:ext uri="{BB962C8B-B14F-4D97-AF65-F5344CB8AC3E}">
        <p14:creationId xmlns:p14="http://schemas.microsoft.com/office/powerpoint/2010/main" val="108029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a:t>
            </a:r>
            <a:r>
              <a:rPr lang="zh-TW" altLang="en-US" smtClean="0"/>
              <a:t>圖解說明</a:t>
            </a:r>
            <a:r>
              <a:rPr lang="en-US" altLang="zh-TW" smtClean="0"/>
              <a:t>】</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688632" cy="4161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97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6-2-2</a:t>
            </a:r>
            <a:r>
              <a:rPr lang="zh-TW" altLang="en-US" dirty="0" smtClean="0"/>
              <a:t>　資料庫有什麼好處</a:t>
            </a:r>
            <a:endParaRPr lang="zh-TW" altLang="en-US" dirty="0"/>
          </a:p>
        </p:txBody>
      </p:sp>
      <p:sp>
        <p:nvSpPr>
          <p:cNvPr id="3" name="內容版面配置區 2"/>
          <p:cNvSpPr>
            <a:spLocks noGrp="1"/>
          </p:cNvSpPr>
          <p:nvPr>
            <p:ph sz="quarter" idx="1"/>
          </p:nvPr>
        </p:nvSpPr>
        <p:spPr/>
        <p:txBody>
          <a:bodyPr/>
          <a:lstStyle/>
          <a:p>
            <a:r>
              <a:rPr lang="zh-TW" altLang="en-US" smtClean="0"/>
              <a:t>資料庫除了可以讓我們依照群組來儲存資料，以方便爾後的查詢之外，其最主要的好處非常多，我們可以歸納以下七項：</a:t>
            </a:r>
          </a:p>
          <a:p>
            <a:pPr lvl="1"/>
            <a:r>
              <a:rPr lang="en-US" altLang="zh-TW" smtClean="0"/>
              <a:t>1.</a:t>
            </a:r>
            <a:r>
              <a:rPr lang="zh-TW" altLang="en-US" smtClean="0"/>
              <a:t>降低資料的重複性</a:t>
            </a:r>
            <a:r>
              <a:rPr lang="en-US" altLang="zh-TW" smtClean="0"/>
              <a:t>(Redundancy)</a:t>
            </a:r>
          </a:p>
          <a:p>
            <a:pPr lvl="1"/>
            <a:r>
              <a:rPr lang="en-US" altLang="zh-TW" smtClean="0"/>
              <a:t>2.</a:t>
            </a:r>
            <a:r>
              <a:rPr lang="zh-TW" altLang="en-US" smtClean="0"/>
              <a:t>達成資料的一致性</a:t>
            </a:r>
            <a:r>
              <a:rPr lang="en-US" altLang="zh-TW" smtClean="0"/>
              <a:t>(Consistency) </a:t>
            </a:r>
          </a:p>
          <a:p>
            <a:pPr lvl="1"/>
            <a:r>
              <a:rPr lang="en-US" altLang="zh-TW" smtClean="0"/>
              <a:t>3.</a:t>
            </a:r>
            <a:r>
              <a:rPr lang="zh-TW" altLang="en-US" smtClean="0"/>
              <a:t>達成資料的共享性</a:t>
            </a:r>
            <a:r>
              <a:rPr lang="en-US" altLang="zh-TW" smtClean="0"/>
              <a:t>(Data Sharing) </a:t>
            </a:r>
          </a:p>
          <a:p>
            <a:pPr lvl="1"/>
            <a:r>
              <a:rPr lang="en-US" altLang="zh-TW" smtClean="0"/>
              <a:t>4.</a:t>
            </a:r>
            <a:r>
              <a:rPr lang="zh-TW" altLang="en-US" smtClean="0"/>
              <a:t>達成資料的獨立性</a:t>
            </a:r>
            <a:r>
              <a:rPr lang="en-US" altLang="zh-TW" smtClean="0"/>
              <a:t>(Data Independence) </a:t>
            </a:r>
          </a:p>
          <a:p>
            <a:pPr lvl="1"/>
            <a:r>
              <a:rPr lang="en-US" altLang="zh-TW" smtClean="0"/>
              <a:t>5.</a:t>
            </a:r>
            <a:r>
              <a:rPr lang="zh-TW" altLang="en-US" smtClean="0"/>
              <a:t>達成資料的完整性</a:t>
            </a:r>
            <a:r>
              <a:rPr lang="en-US" altLang="zh-TW" smtClean="0"/>
              <a:t>(Integrity) </a:t>
            </a:r>
          </a:p>
          <a:p>
            <a:pPr lvl="1"/>
            <a:r>
              <a:rPr lang="en-US" altLang="zh-TW" smtClean="0"/>
              <a:t>6.</a:t>
            </a:r>
            <a:r>
              <a:rPr lang="zh-TW" altLang="en-US" smtClean="0"/>
              <a:t>避免紙張與空間浪費</a:t>
            </a:r>
            <a:r>
              <a:rPr lang="en-US" altLang="zh-TW" smtClean="0"/>
              <a:t>(Reduce Paper) </a:t>
            </a:r>
          </a:p>
          <a:p>
            <a:pPr lvl="1"/>
            <a:r>
              <a:rPr lang="en-US" altLang="zh-TW" smtClean="0"/>
              <a:t>7.</a:t>
            </a:r>
            <a:r>
              <a:rPr lang="zh-TW" altLang="en-US" smtClean="0"/>
              <a:t>達成資料的安全性</a:t>
            </a:r>
            <a:r>
              <a:rPr lang="en-US" altLang="zh-TW" smtClean="0"/>
              <a:t>(Security) </a:t>
            </a:r>
          </a:p>
          <a:p>
            <a:endParaRPr lang="zh-TW" altLang="en-US" dirty="0"/>
          </a:p>
        </p:txBody>
      </p:sp>
    </p:spTree>
    <p:extLst>
      <p:ext uri="{BB962C8B-B14F-4D97-AF65-F5344CB8AC3E}">
        <p14:creationId xmlns:p14="http://schemas.microsoft.com/office/powerpoint/2010/main" val="3765524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一、降低資料的重複性</a:t>
            </a:r>
            <a:r>
              <a:rPr lang="en-US" altLang="zh-TW" smtClean="0"/>
              <a:t>(Redundancy)</a:t>
            </a:r>
            <a:endParaRPr lang="zh-TW" altLang="en-US" dirty="0"/>
          </a:p>
        </p:txBody>
      </p:sp>
      <p:sp>
        <p:nvSpPr>
          <p:cNvPr id="3" name="內容版面配置區 2"/>
          <p:cNvSpPr>
            <a:spLocks noGrp="1"/>
          </p:cNvSpPr>
          <p:nvPr>
            <p:ph sz="quarter" idx="1"/>
          </p:nvPr>
        </p:nvSpPr>
        <p:spPr/>
        <p:txBody>
          <a:bodyPr/>
          <a:lstStyle/>
          <a:p>
            <a:r>
              <a:rPr lang="zh-TW" altLang="en-US" smtClean="0"/>
              <a:t>資料庫最主要的精神就是，在「相同的資料」情況下，只須儲存一次。其作法為透過資料集中化</a:t>
            </a:r>
            <a:r>
              <a:rPr lang="en-US" altLang="zh-TW" smtClean="0"/>
              <a:t>(Data Centralized)</a:t>
            </a:r>
            <a:r>
              <a:rPr lang="zh-TW" altLang="en-US" smtClean="0"/>
              <a:t>來減少資料的重覆性。 </a:t>
            </a:r>
          </a:p>
          <a:p>
            <a:r>
              <a:rPr lang="en-US" altLang="zh-TW" smtClean="0"/>
              <a:t>(</a:t>
            </a:r>
            <a:r>
              <a:rPr lang="zh-TW" altLang="en-US" smtClean="0"/>
              <a:t>一</a:t>
            </a:r>
            <a:r>
              <a:rPr lang="en-US" altLang="zh-TW" smtClean="0"/>
              <a:t>)</a:t>
            </a:r>
            <a:r>
              <a:rPr lang="zh-TW" altLang="en-US" smtClean="0"/>
              <a:t>資料尚未集中化</a:t>
            </a:r>
          </a:p>
          <a:p>
            <a:pPr lvl="1"/>
            <a:r>
              <a:rPr lang="zh-TW" altLang="en-US" smtClean="0"/>
              <a:t>以學校的「教務處」與「學務處」為例，如果都各自獨立的學籍資料，將會導致大量資料的重覆性。例如：教務處的「學號與姓名」與學務處的「學號與姓名」重覆儲存。</a:t>
            </a:r>
            <a:endParaRPr lang="en-US" altLang="zh-TW" smtClean="0"/>
          </a:p>
          <a:p>
            <a:endParaRPr lang="zh-TW" altLang="en-US" smtClean="0"/>
          </a:p>
          <a:p>
            <a:endParaRPr lang="zh-TW" altLang="en-US" dirty="0"/>
          </a:p>
        </p:txBody>
      </p:sp>
    </p:spTree>
    <p:extLst>
      <p:ext uri="{BB962C8B-B14F-4D97-AF65-F5344CB8AC3E}">
        <p14:creationId xmlns:p14="http://schemas.microsoft.com/office/powerpoint/2010/main" val="276136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a:t>
            </a:r>
            <a:r>
              <a:rPr lang="zh-TW" altLang="en-US" smtClean="0"/>
              <a:t>圖解說明</a:t>
            </a:r>
            <a:r>
              <a:rPr lang="en-US" altLang="zh-TW" smtClean="0"/>
              <a:t>】</a:t>
            </a:r>
            <a:endParaRPr lang="zh-TW" altLang="en-US" smtClean="0"/>
          </a:p>
          <a:p>
            <a:endParaRPr lang="zh-TW"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636912"/>
            <a:ext cx="6476323"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259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a:t>
            </a:r>
            <a:r>
              <a:rPr lang="zh-TW" altLang="en-US" smtClean="0"/>
              <a:t>二</a:t>
            </a:r>
            <a:r>
              <a:rPr lang="en-US" altLang="zh-TW" smtClean="0"/>
              <a:t>)</a:t>
            </a:r>
            <a:r>
              <a:rPr lang="zh-TW" altLang="en-US" smtClean="0"/>
              <a:t>資料集中化</a:t>
            </a:r>
          </a:p>
          <a:p>
            <a:pPr lvl="1"/>
            <a:r>
              <a:rPr lang="zh-TW" altLang="en-US" smtClean="0"/>
              <a:t>將「教務處」與「學務處」中，把相同的資料項，抽出來組成一個新的資料表</a:t>
            </a:r>
            <a:r>
              <a:rPr lang="en-US" altLang="zh-TW" smtClean="0"/>
              <a:t>(</a:t>
            </a:r>
            <a:r>
              <a:rPr lang="zh-TW" altLang="en-US" smtClean="0"/>
              <a:t>學籍資料表</a:t>
            </a:r>
            <a:r>
              <a:rPr lang="en-US" altLang="zh-TW" smtClean="0"/>
              <a:t>) </a:t>
            </a:r>
            <a:r>
              <a:rPr lang="zh-TW" altLang="en-US" smtClean="0"/>
              <a:t>。</a:t>
            </a:r>
          </a:p>
          <a:p>
            <a:r>
              <a:rPr lang="en-US" altLang="zh-TW" smtClean="0"/>
              <a:t>【</a:t>
            </a:r>
            <a:r>
              <a:rPr lang="zh-TW" altLang="en-US" smtClean="0"/>
              <a:t>圖解說明</a:t>
            </a:r>
            <a:r>
              <a:rPr lang="en-US" altLang="zh-TW" smtClean="0"/>
              <a:t>】</a:t>
            </a:r>
          </a:p>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140968"/>
            <a:ext cx="412190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132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二、達成資料的一致性</a:t>
            </a:r>
            <a:r>
              <a:rPr lang="en-US" altLang="zh-TW" smtClean="0"/>
              <a:t>(Consistency) </a:t>
            </a:r>
            <a:endParaRPr lang="zh-TW" altLang="en-US" dirty="0"/>
          </a:p>
        </p:txBody>
      </p:sp>
      <p:sp>
        <p:nvSpPr>
          <p:cNvPr id="3" name="內容版面配置區 2"/>
          <p:cNvSpPr>
            <a:spLocks noGrp="1"/>
          </p:cNvSpPr>
          <p:nvPr>
            <p:ph sz="quarter" idx="1"/>
          </p:nvPr>
        </p:nvSpPr>
        <p:spPr/>
        <p:txBody>
          <a:bodyPr/>
          <a:lstStyle/>
          <a:p>
            <a:r>
              <a:rPr lang="zh-TW" altLang="en-US" smtClean="0"/>
              <a:t>由於相同的資料</a:t>
            </a:r>
            <a:r>
              <a:rPr lang="en-US" altLang="zh-TW" smtClean="0"/>
              <a:t>(</a:t>
            </a:r>
            <a:r>
              <a:rPr lang="zh-TW" altLang="en-US" smtClean="0"/>
              <a:t>如學籍資料</a:t>
            </a:r>
            <a:r>
              <a:rPr lang="en-US" altLang="zh-TW" smtClean="0"/>
              <a:t>)</a:t>
            </a:r>
            <a:r>
              <a:rPr lang="zh-TW" altLang="en-US" smtClean="0"/>
              <a:t>在資料庫中是大家共用的</a:t>
            </a:r>
            <a:r>
              <a:rPr lang="en-US" altLang="zh-TW" smtClean="0"/>
              <a:t>(</a:t>
            </a:r>
            <a:r>
              <a:rPr lang="zh-TW" altLang="en-US" smtClean="0"/>
              <a:t>提供給教務處與學務處</a:t>
            </a:r>
            <a:r>
              <a:rPr lang="en-US" altLang="zh-TW" smtClean="0"/>
              <a:t>)</a:t>
            </a:r>
            <a:r>
              <a:rPr lang="zh-TW" altLang="en-US" smtClean="0"/>
              <a:t>，如果有某一項資料更新</a:t>
            </a:r>
            <a:r>
              <a:rPr lang="en-US" altLang="zh-TW" smtClean="0"/>
              <a:t>(</a:t>
            </a:r>
            <a:r>
              <a:rPr lang="zh-TW" altLang="en-US" smtClean="0"/>
              <a:t>如姓名</a:t>
            </a:r>
            <a:r>
              <a:rPr lang="en-US" altLang="zh-TW" smtClean="0"/>
              <a:t>)</a:t>
            </a:r>
            <a:r>
              <a:rPr lang="zh-TW" altLang="en-US" smtClean="0"/>
              <a:t>，則其他相關單位的資料也必須要同時都是最新的資料，如此，才不會發生不一致的現象。</a:t>
            </a:r>
          </a:p>
          <a:p>
            <a:r>
              <a:rPr lang="en-US" altLang="zh-TW" smtClean="0"/>
              <a:t>【</a:t>
            </a:r>
            <a:r>
              <a:rPr lang="zh-TW" altLang="en-US" smtClean="0"/>
              <a:t>例如</a:t>
            </a:r>
            <a:r>
              <a:rPr lang="en-US" altLang="zh-TW" smtClean="0"/>
              <a:t>】</a:t>
            </a:r>
          </a:p>
          <a:p>
            <a:pPr lvl="1"/>
            <a:r>
              <a:rPr lang="zh-TW" altLang="en-US" smtClean="0"/>
              <a:t>學生的姓名由「李安」改為「李碩安」時，則「學務處」與「教務處」兩處的相關姓名全部都會被修改。</a:t>
            </a:r>
          </a:p>
          <a:p>
            <a:endParaRPr lang="zh-TW" altLang="en-US" dirty="0"/>
          </a:p>
        </p:txBody>
      </p:sp>
    </p:spTree>
    <p:extLst>
      <p:ext uri="{BB962C8B-B14F-4D97-AF65-F5344CB8AC3E}">
        <p14:creationId xmlns:p14="http://schemas.microsoft.com/office/powerpoint/2010/main" val="1301769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本章學習目標 </a:t>
            </a:r>
            <a:endParaRPr lang="zh-TW" altLang="en-US" dirty="0"/>
          </a:p>
        </p:txBody>
      </p:sp>
      <p:sp>
        <p:nvSpPr>
          <p:cNvPr id="3" name="內容版面配置區 2"/>
          <p:cNvSpPr>
            <a:spLocks noGrp="1"/>
          </p:cNvSpPr>
          <p:nvPr>
            <p:ph sz="quarter" idx="1"/>
          </p:nvPr>
        </p:nvSpPr>
        <p:spPr/>
        <p:txBody>
          <a:bodyPr/>
          <a:lstStyle/>
          <a:p>
            <a:r>
              <a:rPr lang="zh-TW" altLang="en-US" dirty="0" smtClean="0"/>
              <a:t>讓讀者瞭解資料庫、資料庫管理系統及資料庫系統三者之間的差異以及資料庫內部的儲存資料結構。</a:t>
            </a:r>
          </a:p>
          <a:p>
            <a:r>
              <a:rPr lang="zh-TW" altLang="en-US" dirty="0" smtClean="0"/>
              <a:t>讓讀者瞭解資料庫設計的五個階段及各階段所使用的方法及分析工具等。</a:t>
            </a:r>
          </a:p>
          <a:p>
            <a:endParaRPr lang="zh-TW" altLang="en-US" dirty="0"/>
          </a:p>
        </p:txBody>
      </p:sp>
    </p:spTree>
    <p:extLst>
      <p:ext uri="{BB962C8B-B14F-4D97-AF65-F5344CB8AC3E}">
        <p14:creationId xmlns:p14="http://schemas.microsoft.com/office/powerpoint/2010/main" val="3463410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三、達成資料的共享性</a:t>
            </a:r>
            <a:r>
              <a:rPr lang="en-US" altLang="zh-TW" smtClean="0"/>
              <a:t>(Data Sharing) </a:t>
            </a:r>
            <a:endParaRPr lang="zh-TW" altLang="en-US" dirty="0"/>
          </a:p>
        </p:txBody>
      </p:sp>
      <p:sp>
        <p:nvSpPr>
          <p:cNvPr id="3" name="內容版面配置區 2"/>
          <p:cNvSpPr>
            <a:spLocks noGrp="1"/>
          </p:cNvSpPr>
          <p:nvPr>
            <p:ph sz="quarter" idx="1"/>
          </p:nvPr>
        </p:nvSpPr>
        <p:spPr/>
        <p:txBody>
          <a:bodyPr/>
          <a:lstStyle/>
          <a:p>
            <a:r>
              <a:rPr lang="zh-TW" altLang="en-US" smtClean="0"/>
              <a:t>指同一份資料在同一時間可以提供給多位使用者同時來存取。</a:t>
            </a:r>
          </a:p>
          <a:p>
            <a:r>
              <a:rPr lang="en-US" altLang="zh-TW" smtClean="0"/>
              <a:t>【</a:t>
            </a:r>
            <a:r>
              <a:rPr lang="zh-TW" altLang="en-US" smtClean="0"/>
              <a:t>例如</a:t>
            </a:r>
            <a:r>
              <a:rPr lang="en-US" altLang="zh-TW" smtClean="0"/>
              <a:t>】</a:t>
            </a:r>
          </a:p>
          <a:p>
            <a:pPr lvl="1"/>
            <a:r>
              <a:rPr lang="zh-TW" altLang="en-US" smtClean="0"/>
              <a:t>「學籍資料表」中的「姓名」資料，可以同時提供給「學務處」來查詢學生的操行成績及提供給「教務處」來查詢學生的學業成績。</a:t>
            </a:r>
          </a:p>
          <a:p>
            <a:endParaRPr lang="zh-TW" altLang="en-US" dirty="0"/>
          </a:p>
        </p:txBody>
      </p:sp>
    </p:spTree>
    <p:extLst>
      <p:ext uri="{BB962C8B-B14F-4D97-AF65-F5344CB8AC3E}">
        <p14:creationId xmlns:p14="http://schemas.microsoft.com/office/powerpoint/2010/main" val="19559961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a:t>
            </a:r>
            <a:r>
              <a:rPr lang="zh-TW" altLang="en-US" smtClean="0"/>
              <a:t>圖解說明</a:t>
            </a:r>
            <a:r>
              <a:rPr lang="en-US" altLang="zh-TW" smtClean="0"/>
              <a:t>】</a:t>
            </a:r>
          </a:p>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515302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562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四、達成資料的獨立性</a:t>
            </a:r>
            <a:r>
              <a:rPr lang="en-US" altLang="zh-TW" smtClean="0"/>
              <a:t>(Data Independence) </a:t>
            </a:r>
            <a:endParaRPr lang="zh-TW" altLang="en-US" dirty="0"/>
          </a:p>
        </p:txBody>
      </p:sp>
      <p:sp>
        <p:nvSpPr>
          <p:cNvPr id="3" name="內容版面配置區 2"/>
          <p:cNvSpPr>
            <a:spLocks noGrp="1"/>
          </p:cNvSpPr>
          <p:nvPr>
            <p:ph sz="quarter" idx="1"/>
          </p:nvPr>
        </p:nvSpPr>
        <p:spPr/>
        <p:txBody>
          <a:bodyPr/>
          <a:lstStyle/>
          <a:p>
            <a:r>
              <a:rPr lang="zh-TW" altLang="en-US" smtClean="0"/>
              <a:t>是指資料與應用程式之間無關或獨立。</a:t>
            </a:r>
            <a:endParaRPr lang="en-US" altLang="zh-TW" smtClean="0"/>
          </a:p>
          <a:p>
            <a:r>
              <a:rPr lang="zh-TW" altLang="en-US" smtClean="0"/>
              <a:t>也就是說，當使用者對使用界面有不同需求時，去修改外部層的應用程式，並不影響內部層的儲存結構，亦即應用程式不須牽就資料結構而做大幅度的修改。</a:t>
            </a:r>
            <a:endParaRPr lang="en-US" altLang="zh-TW" smtClean="0"/>
          </a:p>
          <a:p>
            <a:endParaRPr lang="zh-TW" altLang="en-US" smtClean="0"/>
          </a:p>
          <a:p>
            <a:endParaRPr lang="zh-TW" altLang="en-US" dirty="0"/>
          </a:p>
        </p:txBody>
      </p:sp>
    </p:spTree>
    <p:extLst>
      <p:ext uri="{BB962C8B-B14F-4D97-AF65-F5344CB8AC3E}">
        <p14:creationId xmlns:p14="http://schemas.microsoft.com/office/powerpoint/2010/main" val="964549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五、達成資料的完整性</a:t>
            </a:r>
            <a:r>
              <a:rPr lang="en-US" altLang="zh-TW" smtClean="0"/>
              <a:t>(Integrity) </a:t>
            </a:r>
            <a:endParaRPr lang="zh-TW" altLang="en-US" dirty="0"/>
          </a:p>
        </p:txBody>
      </p:sp>
      <p:sp>
        <p:nvSpPr>
          <p:cNvPr id="3" name="內容版面配置區 2"/>
          <p:cNvSpPr>
            <a:spLocks noGrp="1"/>
          </p:cNvSpPr>
          <p:nvPr>
            <p:ph sz="quarter" idx="1"/>
          </p:nvPr>
        </p:nvSpPr>
        <p:spPr/>
        <p:txBody>
          <a:bodyPr/>
          <a:lstStyle/>
          <a:p>
            <a:r>
              <a:rPr lang="zh-TW" altLang="en-US" smtClean="0"/>
              <a:t>是指用以確保資料的一致性與完整性，以避免資料在經過新增、修改及刪除等運算之後，而產生的異常現象。 </a:t>
            </a:r>
          </a:p>
          <a:p>
            <a:r>
              <a:rPr lang="en-US" altLang="zh-TW" smtClean="0"/>
              <a:t>【</a:t>
            </a:r>
            <a:r>
              <a:rPr lang="zh-TW" altLang="en-US" smtClean="0"/>
              <a:t>例如</a:t>
            </a:r>
            <a:r>
              <a:rPr lang="en-US" altLang="zh-TW" smtClean="0"/>
              <a:t>】</a:t>
            </a:r>
          </a:p>
          <a:p>
            <a:pPr lvl="1"/>
            <a:r>
              <a:rPr lang="zh-TW" altLang="en-US" smtClean="0"/>
              <a:t>學生的成績為</a:t>
            </a:r>
            <a:r>
              <a:rPr lang="en-US" altLang="zh-TW" smtClean="0"/>
              <a:t>101</a:t>
            </a:r>
            <a:r>
              <a:rPr lang="zh-TW" altLang="en-US" smtClean="0"/>
              <a:t>分時，這顯然是一種錯誤性的資料。我們可以利用資料完整性的「值域完整性規則」，來檢查使用者將錯誤及不合法的資料值存入資料庫中。</a:t>
            </a:r>
          </a:p>
          <a:p>
            <a:endParaRPr lang="zh-TW" altLang="en-US" dirty="0"/>
          </a:p>
        </p:txBody>
      </p:sp>
    </p:spTree>
    <p:extLst>
      <p:ext uri="{BB962C8B-B14F-4D97-AF65-F5344CB8AC3E}">
        <p14:creationId xmlns:p14="http://schemas.microsoft.com/office/powerpoint/2010/main" val="3125815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420887"/>
            <a:ext cx="5112568" cy="3877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a:t>
            </a:r>
            <a:r>
              <a:rPr lang="zh-TW" altLang="en-US" smtClean="0"/>
              <a:t>圖解說明</a:t>
            </a:r>
            <a:r>
              <a:rPr lang="en-US" altLang="zh-TW" smtClean="0"/>
              <a:t>】</a:t>
            </a:r>
            <a:endParaRPr lang="zh-TW" altLang="zh-TW" smtClean="0"/>
          </a:p>
          <a:p>
            <a:endParaRPr lang="zh-TW" altLang="en-US" dirty="0"/>
          </a:p>
        </p:txBody>
      </p:sp>
    </p:spTree>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904"/>
          <a:stretch/>
        </p:blipFill>
        <p:spPr bwMode="auto">
          <a:xfrm>
            <a:off x="2627784" y="4079860"/>
            <a:ext cx="6120681" cy="2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r>
              <a:rPr lang="zh-TW" altLang="en-US" smtClean="0"/>
              <a:t>六、避免紙張與空間浪費</a:t>
            </a:r>
            <a:r>
              <a:rPr lang="en-US" altLang="zh-TW" smtClean="0"/>
              <a:t>(Reduce Paper) </a:t>
            </a:r>
            <a:endParaRPr lang="zh-TW" altLang="en-US" dirty="0"/>
          </a:p>
        </p:txBody>
      </p:sp>
      <p:sp>
        <p:nvSpPr>
          <p:cNvPr id="3" name="內容版面配置區 2"/>
          <p:cNvSpPr>
            <a:spLocks noGrp="1"/>
          </p:cNvSpPr>
          <p:nvPr>
            <p:ph sz="quarter" idx="1"/>
          </p:nvPr>
        </p:nvSpPr>
        <p:spPr/>
        <p:txBody>
          <a:bodyPr/>
          <a:lstStyle/>
          <a:p>
            <a:r>
              <a:rPr lang="zh-TW" altLang="en-US" smtClean="0"/>
              <a:t>醫院病歷資料表，規模大一點的話，沒有特別蓋個檔案室來存放還真不行。若是利用「資料庫」來儲存，需要時只要利用「電腦」來觀看，如此，每年節省的「紙張」與「存放的空間」是非常驚人的。</a:t>
            </a:r>
          </a:p>
          <a:p>
            <a:r>
              <a:rPr lang="en-US" altLang="zh-TW" smtClean="0"/>
              <a:t>【</a:t>
            </a:r>
            <a:r>
              <a:rPr lang="zh-TW" altLang="en-US" smtClean="0"/>
              <a:t>圖解說明</a:t>
            </a:r>
            <a:r>
              <a:rPr lang="en-US" altLang="zh-TW" smtClean="0"/>
              <a:t>】</a:t>
            </a:r>
          </a:p>
          <a:p>
            <a:endParaRPr lang="zh-TW" altLang="en-US" dirty="0"/>
          </a:p>
        </p:txBody>
      </p:sp>
    </p:spTree>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363"/>
          <a:stretch/>
        </p:blipFill>
        <p:spPr bwMode="auto">
          <a:xfrm>
            <a:off x="2195736" y="3933056"/>
            <a:ext cx="6292502" cy="260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r>
              <a:rPr lang="zh-TW" altLang="en-US" smtClean="0"/>
              <a:t>七、達成資料的安全性</a:t>
            </a:r>
            <a:r>
              <a:rPr lang="en-US" altLang="zh-TW" smtClean="0"/>
              <a:t>(Security) </a:t>
            </a:r>
            <a:endParaRPr lang="zh-TW" altLang="en-US" dirty="0"/>
          </a:p>
        </p:txBody>
      </p:sp>
      <p:sp>
        <p:nvSpPr>
          <p:cNvPr id="3" name="內容版面配置區 2"/>
          <p:cNvSpPr>
            <a:spLocks noGrp="1"/>
          </p:cNvSpPr>
          <p:nvPr>
            <p:ph sz="quarter" idx="1"/>
          </p:nvPr>
        </p:nvSpPr>
        <p:spPr/>
        <p:txBody>
          <a:bodyPr/>
          <a:lstStyle/>
          <a:p>
            <a:r>
              <a:rPr lang="zh-TW" altLang="en-US" smtClean="0"/>
              <a:t>由於資料庫內的資料是屬於企業組織中最重要的資產，因此，除了要防止非法入侵者的破壞或機器故障而導致資料庫毀掉之外，還有一項重要的工作就是要隨時做好「備份</a:t>
            </a:r>
            <a:r>
              <a:rPr lang="en-US" altLang="zh-TW" smtClean="0"/>
              <a:t>(Back-up)</a:t>
            </a:r>
            <a:r>
              <a:rPr lang="zh-TW" altLang="en-US" smtClean="0"/>
              <a:t>」，以保障資料的安全性。</a:t>
            </a:r>
          </a:p>
          <a:p>
            <a:endParaRPr lang="zh-TW" altLang="en-US" dirty="0"/>
          </a:p>
        </p:txBody>
      </p:sp>
    </p:spTree>
  </p:cSld>
  <p:clrMapOvr>
    <a:masterClrMapping/>
  </p:clrMapOvr>
  <p:transition>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6-3</a:t>
            </a:r>
            <a:r>
              <a:rPr lang="zh-TW" altLang="en-US" smtClean="0"/>
              <a:t> 資料庫與資料庫管理系統</a:t>
            </a:r>
            <a:endParaRPr lang="zh-TW" altLang="en-US" dirty="0"/>
          </a:p>
        </p:txBody>
      </p:sp>
      <p:sp>
        <p:nvSpPr>
          <p:cNvPr id="3" name="內容版面配置區 2"/>
          <p:cNvSpPr>
            <a:spLocks noGrp="1"/>
          </p:cNvSpPr>
          <p:nvPr>
            <p:ph sz="quarter" idx="1"/>
          </p:nvPr>
        </p:nvSpPr>
        <p:spPr/>
        <p:txBody>
          <a:bodyPr/>
          <a:lstStyle/>
          <a:p>
            <a:r>
              <a:rPr lang="zh-TW" altLang="en-US" dirty="0" smtClean="0"/>
              <a:t>我們都知道，資料庫是儲存資料的地方，但是如果資料只是儲存到電腦的檔案中，其效用並不大。</a:t>
            </a:r>
            <a:endParaRPr lang="en-US" altLang="zh-TW" dirty="0" smtClean="0"/>
          </a:p>
          <a:p>
            <a:r>
              <a:rPr lang="zh-TW" altLang="en-US" dirty="0" smtClean="0"/>
              <a:t>因此，我們還需要有一套能夠讓我們很方便地管理這些資料庫檔案的軟體，這軟體就是所謂的</a:t>
            </a:r>
            <a:r>
              <a:rPr lang="en-US" altLang="zh-TW" dirty="0" smtClean="0"/>
              <a:t>『</a:t>
            </a:r>
            <a:r>
              <a:rPr lang="zh-TW" altLang="en-US" dirty="0" smtClean="0"/>
              <a:t>資料庫管理系統</a:t>
            </a:r>
            <a:r>
              <a:rPr lang="en-US" altLang="zh-TW" dirty="0" smtClean="0"/>
              <a:t>』</a:t>
            </a:r>
            <a:r>
              <a:rPr lang="zh-TW" altLang="en-US" dirty="0" smtClean="0"/>
              <a:t>。</a:t>
            </a:r>
          </a:p>
          <a:p>
            <a:r>
              <a:rPr lang="zh-TW" altLang="en-US" dirty="0" smtClean="0"/>
              <a:t>什麼是「資料庫管理系統」呢？其實就是一套管理「資料庫」的軟體，並且它可以同時管理數個資料庫。</a:t>
            </a:r>
            <a:endParaRPr lang="en-US" altLang="zh-TW" dirty="0" smtClean="0"/>
          </a:p>
          <a:p>
            <a:endParaRPr lang="zh-TW" altLang="en-US" dirty="0"/>
          </a:p>
        </p:txBody>
      </p:sp>
    </p:spTree>
  </p:cSld>
  <p:clrMapOvr>
    <a:masterClrMapping/>
  </p:clrMapOvr>
  <p:transition>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zh-TW" altLang="en-US" smtClean="0"/>
              <a:t>因此，資料庫加上資料庫管理系統，就是一個完整的</a:t>
            </a:r>
            <a:r>
              <a:rPr lang="en-US" altLang="zh-TW" smtClean="0"/>
              <a:t>『</a:t>
            </a:r>
            <a:r>
              <a:rPr lang="zh-TW" altLang="en-US" smtClean="0"/>
              <a:t>資料庫系統</a:t>
            </a:r>
            <a:r>
              <a:rPr lang="en-US" altLang="zh-TW" smtClean="0"/>
              <a:t>』</a:t>
            </a:r>
            <a:r>
              <a:rPr lang="zh-TW" altLang="en-US" smtClean="0"/>
              <a:t>了。</a:t>
            </a:r>
            <a:endParaRPr lang="en-US" altLang="zh-TW" smtClean="0"/>
          </a:p>
          <a:p>
            <a:r>
              <a:rPr lang="zh-TW" altLang="en-US" smtClean="0"/>
              <a:t>所以，一個資料庫系統</a:t>
            </a:r>
            <a:r>
              <a:rPr lang="en-US" altLang="zh-TW" smtClean="0"/>
              <a:t>(Database System)</a:t>
            </a:r>
            <a:r>
              <a:rPr lang="zh-TW" altLang="en-US" smtClean="0"/>
              <a:t>可分為資料庫</a:t>
            </a:r>
            <a:r>
              <a:rPr lang="en-US" altLang="zh-TW" smtClean="0"/>
              <a:t>(Database)</a:t>
            </a:r>
            <a:r>
              <a:rPr lang="zh-TW" altLang="en-US" smtClean="0"/>
              <a:t>與資料庫管理系統</a:t>
            </a:r>
            <a:r>
              <a:rPr lang="en-US" altLang="zh-TW" smtClean="0"/>
              <a:t>(Database Management System, DBMS)</a:t>
            </a:r>
            <a:r>
              <a:rPr lang="zh-TW" altLang="en-US" smtClean="0"/>
              <a:t>兩個部份。</a:t>
            </a:r>
          </a:p>
          <a:p>
            <a:endParaRPr lang="zh-TW" altLang="en-US" dirty="0"/>
          </a:p>
        </p:txBody>
      </p:sp>
    </p:spTree>
    <p:extLst>
      <p:ext uri="{BB962C8B-B14F-4D97-AF65-F5344CB8AC3E}">
        <p14:creationId xmlns:p14="http://schemas.microsoft.com/office/powerpoint/2010/main" val="3495712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63850"/>
            <a:ext cx="3676006" cy="304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r>
              <a:rPr lang="en-US" altLang="zh-TW" smtClean="0"/>
              <a:t>【</a:t>
            </a:r>
            <a:r>
              <a:rPr lang="zh-TW" altLang="en-US" smtClean="0"/>
              <a:t>重要觀念</a:t>
            </a:r>
            <a:r>
              <a:rPr lang="en-US" altLang="zh-TW" smtClean="0"/>
              <a:t>】</a:t>
            </a:r>
            <a:endParaRPr lang="zh-TW" altLang="en-US" dirty="0"/>
          </a:p>
        </p:txBody>
      </p:sp>
      <p:sp>
        <p:nvSpPr>
          <p:cNvPr id="4" name="內容版面配置區 3"/>
          <p:cNvSpPr>
            <a:spLocks noGrp="1"/>
          </p:cNvSpPr>
          <p:nvPr>
            <p:ph sz="quarter" idx="1"/>
          </p:nvPr>
        </p:nvSpPr>
        <p:spPr/>
        <p:txBody>
          <a:bodyPr/>
          <a:lstStyle/>
          <a:p>
            <a:r>
              <a:rPr lang="en-US" altLang="zh-TW" smtClean="0"/>
              <a:t>1. </a:t>
            </a:r>
            <a:r>
              <a:rPr lang="zh-TW" altLang="en-US" smtClean="0"/>
              <a:t>資料庫</a:t>
            </a:r>
            <a:r>
              <a:rPr lang="en-US" altLang="zh-TW" smtClean="0"/>
              <a:t>(DB)</a:t>
            </a:r>
            <a:r>
              <a:rPr lang="zh-TW" altLang="en-US" smtClean="0"/>
              <a:t>：是由一群相關資料的集合體。</a:t>
            </a:r>
          </a:p>
          <a:p>
            <a:r>
              <a:rPr lang="en-US" altLang="zh-TW" smtClean="0"/>
              <a:t>2. </a:t>
            </a:r>
            <a:r>
              <a:rPr lang="zh-TW" altLang="en-US" smtClean="0"/>
              <a:t>資料庫管理系統</a:t>
            </a:r>
            <a:r>
              <a:rPr lang="en-US" altLang="zh-TW" smtClean="0"/>
              <a:t>(DBMS)</a:t>
            </a:r>
            <a:r>
              <a:rPr lang="zh-TW" altLang="en-US" smtClean="0"/>
              <a:t>：管理這些資料庫檔案的軟體</a:t>
            </a:r>
            <a:r>
              <a:rPr lang="en-US" altLang="zh-TW" smtClean="0"/>
              <a:t>(</a:t>
            </a:r>
            <a:r>
              <a:rPr lang="zh-TW" altLang="en-US" smtClean="0"/>
              <a:t>如：</a:t>
            </a:r>
            <a:r>
              <a:rPr lang="en-US" altLang="zh-TW" smtClean="0"/>
              <a:t>Access)</a:t>
            </a:r>
            <a:r>
              <a:rPr lang="zh-TW" altLang="en-US" smtClean="0"/>
              <a:t>。</a:t>
            </a:r>
          </a:p>
          <a:p>
            <a:r>
              <a:rPr lang="en-US" altLang="zh-TW" smtClean="0"/>
              <a:t>3. </a:t>
            </a:r>
            <a:r>
              <a:rPr lang="zh-TW" altLang="en-US" smtClean="0"/>
              <a:t>資料庫系統</a:t>
            </a:r>
            <a:r>
              <a:rPr lang="en-US" altLang="zh-TW" smtClean="0"/>
              <a:t>(DBS)=</a:t>
            </a:r>
            <a:r>
              <a:rPr lang="zh-TW" altLang="en-US" smtClean="0"/>
              <a:t>資料庫</a:t>
            </a:r>
            <a:r>
              <a:rPr lang="en-US" altLang="zh-TW" smtClean="0"/>
              <a:t>(DB)+</a:t>
            </a:r>
            <a:r>
              <a:rPr lang="zh-TW" altLang="en-US" smtClean="0"/>
              <a:t>資料庫管理系統</a:t>
            </a:r>
            <a:r>
              <a:rPr lang="en-US" altLang="zh-TW" smtClean="0"/>
              <a:t>(DBMS)</a:t>
            </a:r>
            <a:r>
              <a:rPr lang="zh-TW" altLang="en-US" smtClean="0"/>
              <a:t>。</a:t>
            </a:r>
          </a:p>
          <a:p>
            <a:endParaRPr lang="zh-TW" altLang="en-US" dirty="0"/>
          </a:p>
        </p:txBody>
      </p:sp>
    </p:spTree>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TW" altLang="en-US" smtClean="0"/>
              <a:t>本章內容 </a:t>
            </a:r>
            <a:endParaRPr lang="zh-TW" altLang="en-US" dirty="0"/>
          </a:p>
        </p:txBody>
      </p:sp>
      <p:sp>
        <p:nvSpPr>
          <p:cNvPr id="3" name="內容版面配置區 2"/>
          <p:cNvSpPr>
            <a:spLocks noGrp="1"/>
          </p:cNvSpPr>
          <p:nvPr>
            <p:ph sz="quarter" idx="1"/>
          </p:nvPr>
        </p:nvSpPr>
        <p:spPr/>
        <p:txBody>
          <a:bodyPr/>
          <a:lstStyle/>
          <a:p>
            <a:r>
              <a:rPr lang="en-US" altLang="zh-TW" smtClean="0"/>
              <a:t>6-1  </a:t>
            </a:r>
            <a:r>
              <a:rPr lang="zh-TW" altLang="en-US" smtClean="0"/>
              <a:t>認識資料、資料庫及資訊的關係</a:t>
            </a:r>
          </a:p>
          <a:p>
            <a:r>
              <a:rPr lang="en-US" altLang="zh-TW" smtClean="0"/>
              <a:t>6-2  </a:t>
            </a:r>
            <a:r>
              <a:rPr lang="zh-TW" altLang="en-US" smtClean="0"/>
              <a:t>資料庫的意義</a:t>
            </a:r>
          </a:p>
          <a:p>
            <a:r>
              <a:rPr lang="en-US" altLang="zh-TW" smtClean="0"/>
              <a:t>6-3  </a:t>
            </a:r>
            <a:r>
              <a:rPr lang="zh-TW" altLang="en-US" smtClean="0"/>
              <a:t>資料庫與資料庫管理系統</a:t>
            </a:r>
          </a:p>
          <a:p>
            <a:r>
              <a:rPr lang="en-US" altLang="zh-TW" smtClean="0"/>
              <a:t>6-4  </a:t>
            </a:r>
            <a:r>
              <a:rPr lang="zh-TW" altLang="en-US" smtClean="0"/>
              <a:t>資料庫的儲存資料結構</a:t>
            </a:r>
          </a:p>
          <a:p>
            <a:r>
              <a:rPr lang="en-US" altLang="zh-TW" smtClean="0"/>
              <a:t>6-5  </a:t>
            </a:r>
            <a:r>
              <a:rPr lang="zh-TW" altLang="en-US" smtClean="0"/>
              <a:t>資料庫的設計</a:t>
            </a:r>
          </a:p>
          <a:p>
            <a:r>
              <a:rPr lang="en-US" altLang="zh-TW" smtClean="0"/>
              <a:t>6-6  </a:t>
            </a:r>
            <a:r>
              <a:rPr lang="zh-TW" altLang="en-US" smtClean="0"/>
              <a:t>資料庫系統的架構</a:t>
            </a:r>
          </a:p>
          <a:p>
            <a:endParaRPr lang="zh-TW" altLang="en-US" dirty="0"/>
          </a:p>
        </p:txBody>
      </p:sp>
    </p:spTree>
  </p:cSld>
  <p:clrMapOvr>
    <a:masterClrMapping/>
  </p:clrMapOvr>
  <p:transition>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6-3-1</a:t>
            </a:r>
            <a:r>
              <a:rPr lang="zh-TW" altLang="en-US" smtClean="0"/>
              <a:t>資料庫系統的組成</a:t>
            </a:r>
            <a:endParaRPr lang="zh-TW" altLang="en-US" dirty="0"/>
          </a:p>
        </p:txBody>
      </p:sp>
      <p:sp>
        <p:nvSpPr>
          <p:cNvPr id="3" name="內容版面配置區 2"/>
          <p:cNvSpPr>
            <a:spLocks noGrp="1"/>
          </p:cNvSpPr>
          <p:nvPr>
            <p:ph sz="quarter" idx="1"/>
          </p:nvPr>
        </p:nvSpPr>
        <p:spPr/>
        <p:txBody>
          <a:bodyPr>
            <a:normAutofit fontScale="92500" lnSpcReduction="10000"/>
          </a:bodyPr>
          <a:lstStyle/>
          <a:p>
            <a:r>
              <a:rPr lang="zh-TW" altLang="en-US" smtClean="0"/>
              <a:t>嚴格來說，一個資料庫系統主要組成包括：資料、硬體、軟體及使用者。</a:t>
            </a:r>
          </a:p>
          <a:p>
            <a:r>
              <a:rPr lang="en-US" altLang="zh-TW" smtClean="0"/>
              <a:t>1.</a:t>
            </a:r>
            <a:r>
              <a:rPr lang="zh-TW" altLang="en-US" smtClean="0"/>
              <a:t>資料：即資料庫；它是由許多相關聯的表格所組合而成。</a:t>
            </a:r>
          </a:p>
          <a:p>
            <a:r>
              <a:rPr lang="en-US" altLang="zh-TW" smtClean="0"/>
              <a:t>2.</a:t>
            </a:r>
            <a:r>
              <a:rPr lang="zh-TW" altLang="en-US" smtClean="0"/>
              <a:t>硬體：即磁碟、硬碟等輔助儲存設備；或稱一切的週邊設備。</a:t>
            </a:r>
          </a:p>
          <a:p>
            <a:r>
              <a:rPr lang="en-US" altLang="zh-TW" smtClean="0"/>
              <a:t>3.</a:t>
            </a:r>
            <a:r>
              <a:rPr lang="zh-TW" altLang="en-US" smtClean="0"/>
              <a:t>軟體：即資料庫管理系統</a:t>
            </a:r>
            <a:r>
              <a:rPr lang="en-US" altLang="zh-TW" smtClean="0"/>
              <a:t>(Data Base Management System, DBMS) </a:t>
            </a:r>
          </a:p>
          <a:p>
            <a:pPr lvl="1"/>
            <a:r>
              <a:rPr lang="en-US" altLang="zh-TW" smtClean="0"/>
              <a:t>(1)</a:t>
            </a:r>
            <a:r>
              <a:rPr lang="zh-TW" altLang="en-US" smtClean="0"/>
              <a:t>是指用來管理「使用者資料」的軟體</a:t>
            </a:r>
          </a:p>
          <a:p>
            <a:pPr lvl="1"/>
            <a:r>
              <a:rPr lang="en-US" altLang="zh-TW" smtClean="0"/>
              <a:t>(2)</a:t>
            </a:r>
            <a:r>
              <a:rPr lang="zh-TW" altLang="en-US" smtClean="0"/>
              <a:t>作為「使用者」與「資料庫」之間的界面</a:t>
            </a:r>
          </a:p>
          <a:p>
            <a:pPr lvl="1"/>
            <a:r>
              <a:rPr lang="en-US" altLang="zh-TW" smtClean="0"/>
              <a:t>(3)</a:t>
            </a:r>
            <a:r>
              <a:rPr lang="zh-TW" altLang="en-US" smtClean="0"/>
              <a:t>目前常見有：</a:t>
            </a:r>
            <a:r>
              <a:rPr lang="en-US" altLang="zh-TW" smtClean="0"/>
              <a:t>MariaDB</a:t>
            </a:r>
            <a:r>
              <a:rPr lang="zh-TW" altLang="en-US" smtClean="0"/>
              <a:t>、</a:t>
            </a:r>
            <a:r>
              <a:rPr lang="en-US" altLang="zh-TW" smtClean="0"/>
              <a:t>MySQL</a:t>
            </a:r>
            <a:r>
              <a:rPr lang="zh-TW" altLang="en-US" smtClean="0"/>
              <a:t>、</a:t>
            </a:r>
            <a:r>
              <a:rPr lang="en-US" altLang="zh-TW" smtClean="0"/>
              <a:t>Access</a:t>
            </a:r>
            <a:r>
              <a:rPr lang="zh-TW" altLang="en-US" smtClean="0"/>
              <a:t>、</a:t>
            </a:r>
            <a:r>
              <a:rPr lang="en-US" altLang="zh-TW" smtClean="0"/>
              <a:t>MS SQL Server </a:t>
            </a:r>
            <a:r>
              <a:rPr lang="zh-TW" altLang="en-US" smtClean="0"/>
              <a:t>、</a:t>
            </a:r>
            <a:r>
              <a:rPr lang="en-US" altLang="zh-TW" smtClean="0"/>
              <a:t>Oracle </a:t>
            </a:r>
            <a:r>
              <a:rPr lang="zh-TW" altLang="en-US" smtClean="0"/>
              <a:t>、</a:t>
            </a:r>
            <a:r>
              <a:rPr lang="en-US" altLang="zh-TW" smtClean="0"/>
              <a:t>Sybase </a:t>
            </a:r>
            <a:r>
              <a:rPr lang="zh-TW" altLang="en-US" smtClean="0"/>
              <a:t>、 </a:t>
            </a:r>
            <a:r>
              <a:rPr lang="en-US" altLang="zh-TW" smtClean="0"/>
              <a:t>IBM DB2 </a:t>
            </a:r>
          </a:p>
          <a:p>
            <a:endParaRPr lang="zh-TW" altLang="en-US" dirty="0"/>
          </a:p>
        </p:txBody>
      </p:sp>
    </p:spTree>
    <p:extLst>
      <p:ext uri="{BB962C8B-B14F-4D97-AF65-F5344CB8AC3E}">
        <p14:creationId xmlns:p14="http://schemas.microsoft.com/office/powerpoint/2010/main" val="1702321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4.</a:t>
            </a:r>
            <a:r>
              <a:rPr lang="zh-TW" altLang="en-US" smtClean="0"/>
              <a:t>使用者：一般使用者</a:t>
            </a:r>
            <a:r>
              <a:rPr lang="en-US" altLang="zh-TW" smtClean="0"/>
              <a:t>(End User)</a:t>
            </a:r>
            <a:r>
              <a:rPr lang="zh-TW" altLang="en-US" smtClean="0"/>
              <a:t>、程式設計師及資料庫管理師</a:t>
            </a:r>
            <a:r>
              <a:rPr lang="en-US" altLang="zh-TW" smtClean="0"/>
              <a:t>(DBA)</a:t>
            </a:r>
            <a:r>
              <a:rPr lang="zh-TW" altLang="en-US" smtClean="0"/>
              <a:t>。</a:t>
            </a:r>
            <a:endParaRPr lang="en-US" altLang="zh-TW" smtClean="0"/>
          </a:p>
          <a:p>
            <a:pPr lvl="1"/>
            <a:r>
              <a:rPr lang="en-US" altLang="zh-TW" smtClean="0"/>
              <a:t>(1) </a:t>
            </a:r>
            <a:r>
              <a:rPr lang="zh-TW" altLang="en-US" smtClean="0"/>
              <a:t>一般使用者</a:t>
            </a:r>
            <a:r>
              <a:rPr lang="en-US" altLang="zh-TW" smtClean="0"/>
              <a:t>(End User)</a:t>
            </a:r>
            <a:r>
              <a:rPr lang="zh-TW" altLang="en-US" smtClean="0"/>
              <a:t>：直接與資料庫溝通的使用者</a:t>
            </a:r>
            <a:r>
              <a:rPr lang="en-US" altLang="zh-TW" smtClean="0"/>
              <a:t>(</a:t>
            </a:r>
            <a:r>
              <a:rPr lang="zh-TW" altLang="en-US" smtClean="0"/>
              <a:t>如：使用</a:t>
            </a:r>
            <a:r>
              <a:rPr lang="en-US" altLang="zh-TW" smtClean="0"/>
              <a:t>SQL</a:t>
            </a:r>
            <a:r>
              <a:rPr lang="zh-TW" altLang="en-US" smtClean="0"/>
              <a:t>語言</a:t>
            </a:r>
            <a:r>
              <a:rPr lang="en-US" altLang="zh-TW" smtClean="0"/>
              <a:t>) </a:t>
            </a:r>
          </a:p>
          <a:p>
            <a:pPr lvl="1"/>
            <a:r>
              <a:rPr lang="en-US" altLang="zh-TW" smtClean="0"/>
              <a:t>(2) </a:t>
            </a:r>
            <a:r>
              <a:rPr lang="zh-TW" altLang="en-US" smtClean="0"/>
              <a:t>程式設計師</a:t>
            </a:r>
            <a:r>
              <a:rPr lang="en-US" altLang="zh-TW" smtClean="0"/>
              <a:t>(Programmer)</a:t>
            </a:r>
            <a:r>
              <a:rPr lang="zh-TW" altLang="en-US" smtClean="0"/>
              <a:t>：負責撰寫使用者操作介面的應用程式，讓使用者能以較方便簡單的介面來使用資料庫</a:t>
            </a:r>
          </a:p>
          <a:p>
            <a:pPr lvl="1"/>
            <a:endParaRPr lang="zh-TW" altLang="en-US" dirty="0"/>
          </a:p>
        </p:txBody>
      </p:sp>
    </p:spTree>
    <p:extLst>
      <p:ext uri="{BB962C8B-B14F-4D97-AF65-F5344CB8AC3E}">
        <p14:creationId xmlns:p14="http://schemas.microsoft.com/office/powerpoint/2010/main" val="3410780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pPr lvl="1"/>
            <a:r>
              <a:rPr lang="en-US" altLang="zh-TW" smtClean="0"/>
              <a:t>(3) </a:t>
            </a:r>
            <a:r>
              <a:rPr lang="zh-TW" altLang="en-US" smtClean="0"/>
              <a:t>資料庫管理師</a:t>
            </a:r>
            <a:r>
              <a:rPr lang="en-US" altLang="zh-TW" smtClean="0"/>
              <a:t>(DBA)</a:t>
            </a:r>
            <a:r>
              <a:rPr lang="zh-TW" altLang="en-US" smtClean="0"/>
              <a:t>的主要職責如下：</a:t>
            </a:r>
          </a:p>
          <a:p>
            <a:pPr lvl="2"/>
            <a:r>
              <a:rPr lang="en-US" altLang="zh-TW" smtClean="0">
                <a:sym typeface="Wingdings"/>
              </a:rPr>
              <a:t> </a:t>
            </a:r>
            <a:r>
              <a:rPr lang="zh-TW" altLang="en-US" smtClean="0"/>
              <a:t>定義資料庫的屬於結構及限制條件。</a:t>
            </a:r>
          </a:p>
          <a:p>
            <a:pPr lvl="2"/>
            <a:r>
              <a:rPr lang="en-US" altLang="zh-TW" smtClean="0">
                <a:sym typeface="Wingdings"/>
              </a:rPr>
              <a:t> </a:t>
            </a:r>
            <a:r>
              <a:rPr lang="zh-TW" altLang="en-US" smtClean="0"/>
              <a:t>協助使用者使用資料庫，並授權不同使用者存取資料。</a:t>
            </a:r>
          </a:p>
          <a:p>
            <a:pPr lvl="2"/>
            <a:r>
              <a:rPr lang="en-US" altLang="zh-TW" smtClean="0">
                <a:sym typeface="Wingdings"/>
              </a:rPr>
              <a:t> </a:t>
            </a:r>
            <a:r>
              <a:rPr lang="zh-TW" altLang="en-US" smtClean="0"/>
              <a:t>維護資料安全及資料完整性。</a:t>
            </a:r>
            <a:endParaRPr lang="en-US" altLang="zh-TW" smtClean="0"/>
          </a:p>
          <a:p>
            <a:pPr lvl="2"/>
            <a:r>
              <a:rPr lang="en-US" altLang="zh-TW" smtClean="0">
                <a:sym typeface="Wingdings"/>
              </a:rPr>
              <a:t> </a:t>
            </a:r>
            <a:r>
              <a:rPr lang="zh-TW" altLang="en-US" smtClean="0"/>
              <a:t>資料庫備份</a:t>
            </a:r>
            <a:r>
              <a:rPr lang="en-US" altLang="zh-TW" smtClean="0"/>
              <a:t>(Backup)</a:t>
            </a:r>
            <a:r>
              <a:rPr lang="zh-TW" altLang="en-US" smtClean="0"/>
              <a:t>、回復</a:t>
            </a:r>
            <a:r>
              <a:rPr lang="en-US" altLang="zh-TW" smtClean="0"/>
              <a:t>(Recovery)</a:t>
            </a:r>
            <a:r>
              <a:rPr lang="zh-TW" altLang="en-US" smtClean="0"/>
              <a:t>及並行控制</a:t>
            </a:r>
            <a:r>
              <a:rPr lang="en-US" altLang="zh-TW" smtClean="0"/>
              <a:t>(Concurrency  control)</a:t>
            </a:r>
            <a:r>
              <a:rPr lang="zh-TW" altLang="en-US" smtClean="0"/>
              <a:t>作業處理。</a:t>
            </a:r>
          </a:p>
          <a:p>
            <a:pPr lvl="2"/>
            <a:r>
              <a:rPr lang="en-US" altLang="zh-TW" smtClean="0">
                <a:sym typeface="Wingdings"/>
              </a:rPr>
              <a:t> </a:t>
            </a:r>
            <a:r>
              <a:rPr lang="zh-TW" altLang="en-US" smtClean="0"/>
              <a:t>提高資料庫執行效率，並滿足使用者資訊需求。 </a:t>
            </a:r>
          </a:p>
          <a:p>
            <a:endParaRPr lang="zh-TW" altLang="en-US" dirty="0"/>
          </a:p>
        </p:txBody>
      </p:sp>
    </p:spTree>
    <p:extLst>
      <p:ext uri="{BB962C8B-B14F-4D97-AF65-F5344CB8AC3E}">
        <p14:creationId xmlns:p14="http://schemas.microsoft.com/office/powerpoint/2010/main" val="12941041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smtClean="0"/>
              <a:t>「資料庫、資料庫管理系統及使用者」之間的關係</a:t>
            </a:r>
            <a:endParaRPr lang="zh-TW" altLang="en-US" dirty="0"/>
          </a:p>
        </p:txBody>
      </p:sp>
      <p:sp>
        <p:nvSpPr>
          <p:cNvPr id="3" name="內容版面配置區 2"/>
          <p:cNvSpPr>
            <a:spLocks noGrp="1"/>
          </p:cNvSpPr>
          <p:nvPr>
            <p:ph sz="quarter" idx="1"/>
          </p:nvPr>
        </p:nvSpPr>
        <p:spPr/>
        <p:txBody>
          <a:bodyPr/>
          <a:lstStyle/>
          <a:p>
            <a:endParaRPr lang="zh-TW" altLang="zh-TW" smtClean="0"/>
          </a:p>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280" y="1556792"/>
            <a:ext cx="667818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58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a:t>
            </a:r>
            <a:r>
              <a:rPr lang="zh-TW" altLang="en-US" smtClean="0"/>
              <a:t>說明</a:t>
            </a:r>
            <a:r>
              <a:rPr lang="en-US" altLang="zh-TW" smtClean="0"/>
              <a:t>】</a:t>
            </a:r>
            <a:endParaRPr lang="zh-TW" altLang="en-US" dirty="0"/>
          </a:p>
        </p:txBody>
      </p:sp>
      <p:sp>
        <p:nvSpPr>
          <p:cNvPr id="3" name="內容版面配置區 2"/>
          <p:cNvSpPr>
            <a:spLocks noGrp="1"/>
          </p:cNvSpPr>
          <p:nvPr>
            <p:ph sz="quarter" idx="1"/>
          </p:nvPr>
        </p:nvSpPr>
        <p:spPr/>
        <p:txBody>
          <a:bodyPr/>
          <a:lstStyle/>
          <a:p>
            <a:r>
              <a:rPr lang="zh-TW" altLang="en-US" smtClean="0"/>
              <a:t>在上圖中，一般使用者在前端</a:t>
            </a:r>
            <a:r>
              <a:rPr lang="en-US" altLang="zh-TW" smtClean="0"/>
              <a:t>(Client)</a:t>
            </a:r>
            <a:r>
              <a:rPr lang="zh-TW" altLang="en-US" smtClean="0"/>
              <a:t>的介面中，操作應用程式及查詢系統，必須要透過</a:t>
            </a:r>
            <a:r>
              <a:rPr lang="en-US" altLang="zh-TW" smtClean="0"/>
              <a:t>DBMS</a:t>
            </a:r>
            <a:r>
              <a:rPr lang="zh-TW" altLang="en-US" smtClean="0"/>
              <a:t>才能存取「資料庫」中的資料。</a:t>
            </a:r>
            <a:endParaRPr lang="en-US" altLang="zh-TW" smtClean="0"/>
          </a:p>
          <a:p>
            <a:r>
              <a:rPr lang="zh-TW" altLang="en-US" smtClean="0"/>
              <a:t>而要如何才能管理後端</a:t>
            </a:r>
            <a:r>
              <a:rPr lang="en-US" altLang="zh-TW" smtClean="0"/>
              <a:t>(Server)</a:t>
            </a:r>
            <a:r>
              <a:rPr lang="zh-TW" altLang="en-US" smtClean="0"/>
              <a:t>之資料庫管理系統</a:t>
            </a:r>
            <a:r>
              <a:rPr lang="en-US" altLang="zh-TW" smtClean="0"/>
              <a:t>(DBMS)</a:t>
            </a:r>
            <a:r>
              <a:rPr lang="zh-TW" altLang="en-US" smtClean="0"/>
              <a:t>與資料庫</a:t>
            </a:r>
            <a:r>
              <a:rPr lang="en-US" altLang="zh-TW" smtClean="0"/>
              <a:t>(DB)</a:t>
            </a:r>
            <a:r>
              <a:rPr lang="zh-TW" altLang="en-US" smtClean="0"/>
              <a:t>的資料存取及安全性，則必須要有資料庫管理師</a:t>
            </a:r>
            <a:r>
              <a:rPr lang="en-US" altLang="zh-TW" smtClean="0"/>
              <a:t>(DBA)</a:t>
            </a:r>
            <a:r>
              <a:rPr lang="zh-TW" altLang="en-US" smtClean="0"/>
              <a:t>來維護之。</a:t>
            </a:r>
            <a:endParaRPr lang="zh-TW" altLang="zh-TW" smtClean="0"/>
          </a:p>
          <a:p>
            <a:endParaRPr lang="zh-TW" altLang="en-US" dirty="0"/>
          </a:p>
        </p:txBody>
      </p:sp>
    </p:spTree>
    <p:extLst>
      <p:ext uri="{BB962C8B-B14F-4D97-AF65-F5344CB8AC3E}">
        <p14:creationId xmlns:p14="http://schemas.microsoft.com/office/powerpoint/2010/main" val="2694035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r>
              <a:rPr lang="en-US" altLang="zh-TW" smtClean="0"/>
              <a:t>6-3-2</a:t>
            </a:r>
            <a:r>
              <a:rPr lang="zh-TW" altLang="en-US" smtClean="0"/>
              <a:t>　資料庫管理系統的功能</a:t>
            </a:r>
            <a:endParaRPr lang="zh-TW" altLang="zh-TW" dirty="0"/>
          </a:p>
        </p:txBody>
      </p:sp>
      <p:sp>
        <p:nvSpPr>
          <p:cNvPr id="4" name="內容版面配置區 3"/>
          <p:cNvSpPr>
            <a:spLocks noGrp="1"/>
          </p:cNvSpPr>
          <p:nvPr>
            <p:ph sz="quarter" idx="1"/>
          </p:nvPr>
        </p:nvSpPr>
        <p:spPr/>
        <p:txBody>
          <a:bodyPr>
            <a:normAutofit fontScale="92500" lnSpcReduction="10000"/>
          </a:bodyPr>
          <a:lstStyle/>
          <a:p>
            <a:r>
              <a:rPr lang="zh-TW" altLang="en-US" smtClean="0"/>
              <a:t>在上面的章節中，我們已經瞭解資料庫管理系統</a:t>
            </a:r>
            <a:r>
              <a:rPr lang="en-US" altLang="zh-TW" smtClean="0"/>
              <a:t>(DBMS)</a:t>
            </a:r>
            <a:r>
              <a:rPr lang="zh-TW" altLang="en-US" smtClean="0"/>
              <a:t>是用來管理「資料庫」的軟體，以作為「使用者」與「資料庫」之間溝通的界面。</a:t>
            </a:r>
            <a:endParaRPr lang="en-US" altLang="zh-TW" smtClean="0"/>
          </a:p>
          <a:p>
            <a:r>
              <a:rPr lang="zh-TW" altLang="en-US" smtClean="0"/>
              <a:t>因此，在本單元中，將介紹</a:t>
            </a:r>
            <a:r>
              <a:rPr lang="en-US" altLang="zh-TW" smtClean="0"/>
              <a:t>DBMS</a:t>
            </a:r>
            <a:r>
              <a:rPr lang="zh-TW" altLang="en-US" smtClean="0"/>
              <a:t>是透過那些功能來管理「資料庫」呢？其主要的功能如下：</a:t>
            </a:r>
          </a:p>
          <a:p>
            <a:pPr lvl="1"/>
            <a:r>
              <a:rPr lang="en-US" altLang="zh-TW" smtClean="0"/>
              <a:t>1.</a:t>
            </a:r>
            <a:r>
              <a:rPr lang="zh-TW" altLang="en-US" smtClean="0"/>
              <a:t>資料的定義</a:t>
            </a:r>
            <a:r>
              <a:rPr lang="en-US" altLang="zh-TW" smtClean="0"/>
              <a:t>(Data Define)</a:t>
            </a:r>
          </a:p>
          <a:p>
            <a:pPr lvl="1"/>
            <a:r>
              <a:rPr lang="en-US" altLang="zh-TW" smtClean="0"/>
              <a:t>2.</a:t>
            </a:r>
            <a:r>
              <a:rPr lang="zh-TW" altLang="en-US" smtClean="0"/>
              <a:t>資料的操作</a:t>
            </a:r>
            <a:r>
              <a:rPr lang="en-US" altLang="zh-TW" smtClean="0"/>
              <a:t>(Data Manipulation)</a:t>
            </a:r>
          </a:p>
          <a:p>
            <a:pPr lvl="1"/>
            <a:r>
              <a:rPr lang="en-US" altLang="zh-TW" smtClean="0"/>
              <a:t>3.</a:t>
            </a:r>
            <a:r>
              <a:rPr lang="zh-TW" altLang="en-US" smtClean="0"/>
              <a:t>重複性的控制</a:t>
            </a:r>
            <a:r>
              <a:rPr lang="en-US" altLang="zh-TW" smtClean="0"/>
              <a:t>(Redundancy Control)</a:t>
            </a:r>
          </a:p>
          <a:p>
            <a:pPr lvl="1"/>
            <a:r>
              <a:rPr lang="en-US" altLang="zh-TW" smtClean="0"/>
              <a:t>4.</a:t>
            </a:r>
            <a:r>
              <a:rPr lang="zh-TW" altLang="en-US" smtClean="0"/>
              <a:t>表示資料之間的複雜關係</a:t>
            </a:r>
            <a:r>
              <a:rPr lang="en-US" altLang="zh-TW" smtClean="0"/>
              <a:t>(Multi-Relationship)</a:t>
            </a:r>
          </a:p>
          <a:p>
            <a:pPr lvl="1"/>
            <a:r>
              <a:rPr lang="en-US" altLang="zh-TW" smtClean="0"/>
              <a:t>5.</a:t>
            </a:r>
            <a:r>
              <a:rPr lang="zh-TW" altLang="en-US" smtClean="0"/>
              <a:t>實施完整性限制</a:t>
            </a:r>
            <a:r>
              <a:rPr lang="en-US" altLang="zh-TW" smtClean="0"/>
              <a:t>(Integrity Constraint)</a:t>
            </a:r>
          </a:p>
          <a:p>
            <a:pPr lvl="1"/>
            <a:r>
              <a:rPr lang="en-US" altLang="zh-TW" smtClean="0"/>
              <a:t>6.</a:t>
            </a:r>
            <a:r>
              <a:rPr lang="zh-TW" altLang="en-US" smtClean="0"/>
              <a:t>提供「備份」與「回復」的能力</a:t>
            </a:r>
            <a:r>
              <a:rPr lang="en-US" altLang="zh-TW" smtClean="0"/>
              <a:t>(Backup and Restore) </a:t>
            </a:r>
          </a:p>
          <a:p>
            <a:endParaRPr lang="zh-TW" altLang="en-US" dirty="0"/>
          </a:p>
        </p:txBody>
      </p:sp>
    </p:spTree>
  </p:cSld>
  <p:clrMapOvr>
    <a:masterClrMapping/>
  </p:clrMapOvr>
  <p:transition>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一、資料的定義</a:t>
            </a:r>
            <a:r>
              <a:rPr lang="en-US" altLang="zh-TW" smtClean="0"/>
              <a:t>(Data Define)</a:t>
            </a:r>
            <a:endParaRPr lang="zh-TW" altLang="en-US" dirty="0"/>
          </a:p>
        </p:txBody>
      </p:sp>
      <p:sp>
        <p:nvSpPr>
          <p:cNvPr id="3" name="內容版面配置區 2"/>
          <p:cNvSpPr>
            <a:spLocks noGrp="1"/>
          </p:cNvSpPr>
          <p:nvPr>
            <p:ph sz="quarter" idx="1"/>
          </p:nvPr>
        </p:nvSpPr>
        <p:spPr/>
        <p:txBody>
          <a:bodyPr/>
          <a:lstStyle/>
          <a:p>
            <a:r>
              <a:rPr lang="zh-TW" altLang="en-US" smtClean="0"/>
              <a:t>是指提供</a:t>
            </a:r>
            <a:r>
              <a:rPr lang="en-US" altLang="zh-TW" smtClean="0"/>
              <a:t>DBA</a:t>
            </a:r>
            <a:r>
              <a:rPr lang="zh-TW" altLang="en-US" smtClean="0"/>
              <a:t>建立「欄位名稱」、「資料類型」及相關的「限制條件」。 </a:t>
            </a:r>
          </a:p>
          <a:p>
            <a:r>
              <a:rPr lang="en-US" altLang="zh-TW" smtClean="0"/>
              <a:t>【</a:t>
            </a:r>
            <a:r>
              <a:rPr lang="zh-TW" altLang="en-US" smtClean="0"/>
              <a:t>圖解說明</a:t>
            </a:r>
            <a:r>
              <a:rPr lang="en-US" altLang="zh-TW" smtClean="0"/>
              <a:t>】</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429000"/>
            <a:ext cx="4229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24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二、資料的操作</a:t>
            </a:r>
            <a:r>
              <a:rPr lang="en-US" altLang="zh-TW" smtClean="0"/>
              <a:t>(Data Manipulation)</a:t>
            </a:r>
            <a:endParaRPr lang="zh-TW" altLang="en-US" dirty="0"/>
          </a:p>
        </p:txBody>
      </p:sp>
      <p:sp>
        <p:nvSpPr>
          <p:cNvPr id="3" name="內容版面配置區 2"/>
          <p:cNvSpPr>
            <a:spLocks noGrp="1"/>
          </p:cNvSpPr>
          <p:nvPr>
            <p:ph sz="quarter" idx="1"/>
          </p:nvPr>
        </p:nvSpPr>
        <p:spPr/>
        <p:txBody>
          <a:bodyPr/>
          <a:lstStyle/>
          <a:p>
            <a:r>
              <a:rPr lang="zh-TW" altLang="en-US" smtClean="0"/>
              <a:t>是指提供使用者方便的存取資料。因此，它提供了四項功能，分別為：</a:t>
            </a:r>
          </a:p>
          <a:p>
            <a:pPr lvl="1"/>
            <a:r>
              <a:rPr lang="en-US" altLang="zh-TW" smtClean="0"/>
              <a:t>(1)</a:t>
            </a:r>
            <a:r>
              <a:rPr lang="zh-TW" altLang="en-US" smtClean="0"/>
              <a:t>新增</a:t>
            </a:r>
            <a:r>
              <a:rPr lang="en-US" altLang="zh-TW" smtClean="0"/>
              <a:t>(INSERT)  </a:t>
            </a:r>
          </a:p>
          <a:p>
            <a:pPr lvl="1"/>
            <a:r>
              <a:rPr lang="en-US" altLang="zh-TW" smtClean="0"/>
              <a:t>(2)</a:t>
            </a:r>
            <a:r>
              <a:rPr lang="zh-TW" altLang="en-US" smtClean="0"/>
              <a:t>修改</a:t>
            </a:r>
            <a:r>
              <a:rPr lang="en-US" altLang="zh-TW" smtClean="0"/>
              <a:t>(UPDATE)  </a:t>
            </a:r>
          </a:p>
          <a:p>
            <a:pPr lvl="1"/>
            <a:r>
              <a:rPr lang="en-US" altLang="zh-TW" smtClean="0"/>
              <a:t>(3)</a:t>
            </a:r>
            <a:r>
              <a:rPr lang="zh-TW" altLang="en-US" smtClean="0"/>
              <a:t>刪除</a:t>
            </a:r>
            <a:r>
              <a:rPr lang="en-US" altLang="zh-TW" smtClean="0"/>
              <a:t>(DELETE)</a:t>
            </a:r>
          </a:p>
          <a:p>
            <a:pPr lvl="1"/>
            <a:r>
              <a:rPr lang="en-US" altLang="zh-TW" smtClean="0"/>
              <a:t>(4)</a:t>
            </a:r>
            <a:r>
              <a:rPr lang="zh-TW" altLang="en-US" smtClean="0"/>
              <a:t>查詢</a:t>
            </a:r>
            <a:r>
              <a:rPr lang="en-US" altLang="zh-TW" smtClean="0"/>
              <a:t>(SELECT) </a:t>
            </a:r>
          </a:p>
          <a:p>
            <a:pPr lvl="2"/>
            <a:r>
              <a:rPr lang="zh-TW" altLang="en-US" smtClean="0"/>
              <a:t>新增「學號」為</a:t>
            </a:r>
            <a:r>
              <a:rPr lang="en-US" altLang="zh-TW" smtClean="0"/>
              <a:t>S0004</a:t>
            </a:r>
            <a:r>
              <a:rPr lang="zh-TW" altLang="en-US" smtClean="0"/>
              <a:t>，「姓名」為李安同學的記錄到「學生資料表」中。</a:t>
            </a:r>
          </a:p>
          <a:p>
            <a:endParaRPr lang="zh-TW" altLang="en-US" dirty="0"/>
          </a:p>
        </p:txBody>
      </p:sp>
    </p:spTree>
    <p:extLst>
      <p:ext uri="{BB962C8B-B14F-4D97-AF65-F5344CB8AC3E}">
        <p14:creationId xmlns:p14="http://schemas.microsoft.com/office/powerpoint/2010/main" val="509545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7" name="內容版面配置區 6"/>
          <p:cNvSpPr>
            <a:spLocks noGrp="1"/>
          </p:cNvSpPr>
          <p:nvPr>
            <p:ph sz="quarter"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26745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295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三、重複性的控制</a:t>
            </a:r>
            <a:r>
              <a:rPr lang="en-US" altLang="zh-TW" smtClean="0"/>
              <a:t>(Redundancy Control)</a:t>
            </a:r>
            <a:endParaRPr lang="zh-TW" altLang="en-US" dirty="0"/>
          </a:p>
        </p:txBody>
      </p:sp>
      <p:sp>
        <p:nvSpPr>
          <p:cNvPr id="5" name="內容版面配置區 4"/>
          <p:cNvSpPr>
            <a:spLocks noGrp="1"/>
          </p:cNvSpPr>
          <p:nvPr>
            <p:ph sz="quarter" idx="1"/>
          </p:nvPr>
        </p:nvSpPr>
        <p:spPr/>
        <p:txBody>
          <a:bodyPr/>
          <a:lstStyle/>
          <a:p>
            <a:r>
              <a:rPr lang="zh-TW" altLang="en-US" smtClean="0"/>
              <a:t>主要是為了達成「資料的一致性」及「節省儲存空間」。</a:t>
            </a:r>
          </a:p>
          <a:p>
            <a:r>
              <a:rPr lang="en-US" altLang="zh-TW" smtClean="0"/>
              <a:t>【</a:t>
            </a:r>
            <a:r>
              <a:rPr lang="zh-TW" altLang="en-US" smtClean="0"/>
              <a:t>圖解說明</a:t>
            </a:r>
            <a:r>
              <a:rPr lang="en-US" altLang="zh-TW" smtClean="0"/>
              <a:t>】</a:t>
            </a:r>
          </a:p>
          <a:p>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708920"/>
            <a:ext cx="48291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792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6-1 </a:t>
            </a:r>
            <a:r>
              <a:rPr lang="zh-TW" altLang="en-US" smtClean="0"/>
              <a:t>認識資料、資料庫及資訊的關係</a:t>
            </a:r>
            <a:endParaRPr lang="zh-TW" altLang="en-US" dirty="0"/>
          </a:p>
        </p:txBody>
      </p:sp>
      <p:sp>
        <p:nvSpPr>
          <p:cNvPr id="3" name="內容版面配置區 2"/>
          <p:cNvSpPr>
            <a:spLocks noGrp="1"/>
          </p:cNvSpPr>
          <p:nvPr>
            <p:ph sz="quarter" idx="1"/>
          </p:nvPr>
        </p:nvSpPr>
        <p:spPr/>
        <p:txBody>
          <a:bodyPr>
            <a:normAutofit fontScale="92500"/>
          </a:bodyPr>
          <a:lstStyle/>
          <a:p>
            <a:r>
              <a:rPr lang="zh-TW" altLang="en-US" smtClean="0"/>
              <a:t>在學習「資料庫」之前，我們必須先了解兩個重要的名詞：資料與資訊之間的關係。</a:t>
            </a:r>
          </a:p>
          <a:p>
            <a:r>
              <a:rPr lang="en-US" altLang="zh-TW" smtClean="0"/>
              <a:t>1. </a:t>
            </a:r>
            <a:r>
              <a:rPr lang="zh-TW" altLang="en-US" smtClean="0"/>
              <a:t>資料</a:t>
            </a:r>
            <a:r>
              <a:rPr lang="en-US" altLang="zh-TW" smtClean="0"/>
              <a:t>(Data)</a:t>
            </a:r>
            <a:r>
              <a:rPr lang="zh-TW" altLang="en-US" smtClean="0"/>
              <a:t>：是指未經過資料處理的原始紀錄。</a:t>
            </a:r>
          </a:p>
          <a:p>
            <a:pPr lvl="1"/>
            <a:r>
              <a:rPr lang="zh-TW" altLang="en-US" smtClean="0"/>
              <a:t>例如</a:t>
            </a:r>
            <a:r>
              <a:rPr lang="en-US" altLang="zh-TW" smtClean="0"/>
              <a:t>1</a:t>
            </a:r>
            <a:r>
              <a:rPr lang="zh-TW" altLang="en-US" smtClean="0"/>
              <a:t>：學生考試的原始成績。</a:t>
            </a:r>
          </a:p>
          <a:p>
            <a:pPr lvl="1"/>
            <a:r>
              <a:rPr lang="zh-TW" altLang="en-US" smtClean="0"/>
              <a:t>例如</a:t>
            </a:r>
            <a:r>
              <a:rPr lang="en-US" altLang="zh-TW" smtClean="0"/>
              <a:t>2</a:t>
            </a:r>
            <a:r>
              <a:rPr lang="zh-TW" altLang="en-US" smtClean="0"/>
              <a:t>：客戶訂購的交易紀錄。</a:t>
            </a:r>
          </a:p>
          <a:p>
            <a:r>
              <a:rPr lang="en-US" altLang="zh-TW" smtClean="0"/>
              <a:t>2. </a:t>
            </a:r>
            <a:r>
              <a:rPr lang="zh-TW" altLang="en-US" smtClean="0"/>
              <a:t>資料處理</a:t>
            </a:r>
            <a:r>
              <a:rPr lang="en-US" altLang="zh-TW" smtClean="0"/>
              <a:t>(Data Processing)</a:t>
            </a:r>
            <a:r>
              <a:rPr lang="zh-TW" altLang="en-US" smtClean="0"/>
              <a:t>則是將「資料」轉換成「資訊」的一連串處理過程，而這一連串的處理過程就是先輸入原始資料到「資料庫」中，再透過「程式」來處理。</a:t>
            </a:r>
          </a:p>
          <a:p>
            <a:pPr lvl="1"/>
            <a:r>
              <a:rPr lang="zh-TW" altLang="en-US" smtClean="0"/>
              <a:t>例如</a:t>
            </a:r>
            <a:r>
              <a:rPr lang="en-US" altLang="zh-TW" smtClean="0"/>
              <a:t>1</a:t>
            </a:r>
            <a:r>
              <a:rPr lang="zh-TW" altLang="en-US" smtClean="0"/>
              <a:t>：成績處理系統。</a:t>
            </a:r>
          </a:p>
          <a:p>
            <a:pPr lvl="1"/>
            <a:r>
              <a:rPr lang="zh-TW" altLang="en-US" smtClean="0"/>
              <a:t>例如</a:t>
            </a:r>
            <a:r>
              <a:rPr lang="en-US" altLang="zh-TW" smtClean="0"/>
              <a:t>2</a:t>
            </a:r>
            <a:r>
              <a:rPr lang="zh-TW" altLang="en-US" smtClean="0"/>
              <a:t>：客戶訂單處理系統。</a:t>
            </a:r>
          </a:p>
          <a:p>
            <a:endParaRPr lang="zh-TW" altLang="en-US" dirty="0"/>
          </a:p>
        </p:txBody>
      </p:sp>
    </p:spTree>
    <p:extLst>
      <p:ext uri="{BB962C8B-B14F-4D97-AF65-F5344CB8AC3E}">
        <p14:creationId xmlns:p14="http://schemas.microsoft.com/office/powerpoint/2010/main" val="13980072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四、表示資料之間的複雜關係</a:t>
            </a:r>
            <a:r>
              <a:rPr lang="en-US" altLang="zh-TW" smtClean="0"/>
              <a:t>(Multi-Relationship)</a:t>
            </a:r>
            <a:endParaRPr lang="zh-TW" altLang="en-US" dirty="0"/>
          </a:p>
        </p:txBody>
      </p:sp>
      <p:sp>
        <p:nvSpPr>
          <p:cNvPr id="3" name="內容版面配置區 2"/>
          <p:cNvSpPr>
            <a:spLocks noGrp="1"/>
          </p:cNvSpPr>
          <p:nvPr>
            <p:ph sz="quarter" idx="1"/>
          </p:nvPr>
        </p:nvSpPr>
        <p:spPr/>
        <p:txBody>
          <a:bodyPr/>
          <a:lstStyle/>
          <a:p>
            <a:r>
              <a:rPr lang="zh-TW" altLang="en-US" smtClean="0"/>
              <a:t>是指</a:t>
            </a:r>
            <a:r>
              <a:rPr lang="en-US" altLang="zh-TW" smtClean="0"/>
              <a:t>DBMS</a:t>
            </a:r>
            <a:r>
              <a:rPr lang="zh-TW" altLang="en-US" smtClean="0"/>
              <a:t>必須要有能力來表示資料之間的複雜關係，基本上，有三種不同的關係，分別為： </a:t>
            </a:r>
            <a:r>
              <a:rPr lang="en-US" altLang="zh-TW" smtClean="0"/>
              <a:t>1.</a:t>
            </a:r>
            <a:r>
              <a:rPr lang="zh-TW" altLang="en-US" smtClean="0"/>
              <a:t>一對一   </a:t>
            </a:r>
            <a:r>
              <a:rPr lang="en-US" altLang="zh-TW" smtClean="0"/>
              <a:t>2.</a:t>
            </a:r>
            <a:r>
              <a:rPr lang="zh-TW" altLang="en-US" smtClean="0"/>
              <a:t>一對多  </a:t>
            </a:r>
            <a:r>
              <a:rPr lang="en-US" altLang="zh-TW" smtClean="0"/>
              <a:t>3.</a:t>
            </a:r>
            <a:r>
              <a:rPr lang="zh-TW" altLang="en-US" smtClean="0"/>
              <a:t>多對多 </a:t>
            </a:r>
          </a:p>
          <a:p>
            <a:r>
              <a:rPr lang="en-US" altLang="zh-TW" smtClean="0"/>
              <a:t>【</a:t>
            </a:r>
            <a:r>
              <a:rPr lang="zh-TW" altLang="en-US" smtClean="0"/>
              <a:t>圖解說明</a:t>
            </a:r>
            <a:r>
              <a:rPr lang="en-US" altLang="zh-TW" smtClean="0"/>
              <a:t>】</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005064"/>
            <a:ext cx="53911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6203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五、實施完整性限制</a:t>
            </a:r>
            <a:r>
              <a:rPr lang="en-US" altLang="zh-TW" smtClean="0"/>
              <a:t>(Integrity Constraint)</a:t>
            </a:r>
            <a:endParaRPr lang="zh-TW" altLang="en-US" dirty="0"/>
          </a:p>
        </p:txBody>
      </p:sp>
      <p:sp>
        <p:nvSpPr>
          <p:cNvPr id="3" name="內容版面配置區 2"/>
          <p:cNvSpPr>
            <a:spLocks noGrp="1"/>
          </p:cNvSpPr>
          <p:nvPr>
            <p:ph sz="quarter" idx="1"/>
          </p:nvPr>
        </p:nvSpPr>
        <p:spPr/>
        <p:txBody>
          <a:bodyPr/>
          <a:lstStyle/>
          <a:p>
            <a:r>
              <a:rPr lang="zh-TW" altLang="en-US" smtClean="0"/>
              <a:t>是指用來規範關聯表中的資料在經過新增、修改及刪除之後，將錯誤或不合法的資料值存入「資料庫」中。</a:t>
            </a:r>
          </a:p>
          <a:p>
            <a:r>
              <a:rPr lang="en-US" altLang="zh-TW" smtClean="0"/>
              <a:t>【</a:t>
            </a:r>
            <a:r>
              <a:rPr lang="zh-TW" altLang="en-US" smtClean="0"/>
              <a:t>圖解說明</a:t>
            </a:r>
            <a:r>
              <a:rPr lang="en-US" altLang="zh-TW" smtClean="0"/>
              <a:t>】</a:t>
            </a:r>
          </a:p>
          <a:p>
            <a:endParaRPr lang="zh-TW"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049"/>
          <a:stretch/>
        </p:blipFill>
        <p:spPr bwMode="auto">
          <a:xfrm>
            <a:off x="2843808" y="3356992"/>
            <a:ext cx="6121918" cy="337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573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六、提供「備份」與「回復」的能力</a:t>
            </a:r>
            <a:r>
              <a:rPr lang="en-US" altLang="zh-TW" smtClean="0"/>
              <a:t>(Backup and Restore) </a:t>
            </a:r>
            <a:endParaRPr lang="zh-TW" altLang="en-US" dirty="0"/>
          </a:p>
        </p:txBody>
      </p:sp>
      <p:sp>
        <p:nvSpPr>
          <p:cNvPr id="3" name="內容版面配置區 2"/>
          <p:cNvSpPr>
            <a:spLocks noGrp="1"/>
          </p:cNvSpPr>
          <p:nvPr>
            <p:ph sz="quarter" idx="1"/>
          </p:nvPr>
        </p:nvSpPr>
        <p:spPr/>
        <p:txBody>
          <a:bodyPr/>
          <a:lstStyle/>
          <a:p>
            <a:r>
              <a:rPr lang="zh-TW" altLang="en-US" smtClean="0"/>
              <a:t>是指讓使用者能方便的「備份」或轉移資料庫內的資料，以防在系統毀損時，還能將資料「還原」回去，減少損失</a:t>
            </a:r>
          </a:p>
          <a:p>
            <a:endParaRPr lang="zh-TW" altLang="en-US" dirty="0"/>
          </a:p>
        </p:txBody>
      </p:sp>
    </p:spTree>
    <p:extLst>
      <p:ext uri="{BB962C8B-B14F-4D97-AF65-F5344CB8AC3E}">
        <p14:creationId xmlns:p14="http://schemas.microsoft.com/office/powerpoint/2010/main" val="4179460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6-3-3</a:t>
            </a:r>
            <a:r>
              <a:rPr lang="zh-TW" altLang="en-US" dirty="0" smtClean="0"/>
              <a:t>　常見的資料庫管理系統</a:t>
            </a:r>
            <a:endParaRPr lang="zh-TW" altLang="en-US" dirty="0"/>
          </a:p>
        </p:txBody>
      </p:sp>
      <p:sp>
        <p:nvSpPr>
          <p:cNvPr id="3" name="內容版面配置區 2"/>
          <p:cNvSpPr>
            <a:spLocks noGrp="1"/>
          </p:cNvSpPr>
          <p:nvPr>
            <p:ph sz="quarter" idx="1"/>
          </p:nvPr>
        </p:nvSpPr>
        <p:spPr/>
        <p:txBody>
          <a:bodyPr/>
          <a:lstStyle/>
          <a:p>
            <a:r>
              <a:rPr lang="zh-TW" altLang="en-US" smtClean="0"/>
              <a:t>目前市面上常見的資料庫管理系統，大部份都是以關聯式資料庫管理系統為主。</a:t>
            </a:r>
          </a:p>
          <a:p>
            <a:endParaRPr lang="zh-TW" altLang="en-US" smtClean="0"/>
          </a:p>
          <a:p>
            <a:endParaRPr lang="zh-TW" altLang="en-US" dirty="0"/>
          </a:p>
        </p:txBody>
      </p:sp>
    </p:spTree>
    <p:extLst>
      <p:ext uri="{BB962C8B-B14F-4D97-AF65-F5344CB8AC3E}">
        <p14:creationId xmlns:p14="http://schemas.microsoft.com/office/powerpoint/2010/main" val="37205719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一、常見的商業資料庫系統：</a:t>
            </a:r>
            <a:endParaRPr lang="zh-TW" altLang="en-US" dirty="0"/>
          </a:p>
        </p:txBody>
      </p:sp>
      <p:sp>
        <p:nvSpPr>
          <p:cNvPr id="3" name="內容版面配置區 2"/>
          <p:cNvSpPr>
            <a:spLocks noGrp="1"/>
          </p:cNvSpPr>
          <p:nvPr>
            <p:ph sz="quarter" idx="1"/>
          </p:nvPr>
        </p:nvSpPr>
        <p:spPr/>
        <p:txBody>
          <a:bodyPr/>
          <a:lstStyle/>
          <a:p>
            <a:r>
              <a:rPr lang="en-US" altLang="zh-TW" smtClean="0"/>
              <a:t>1.SQL Server(</a:t>
            </a:r>
            <a:r>
              <a:rPr lang="zh-TW" altLang="en-US" smtClean="0"/>
              <a:t>企業使用</a:t>
            </a:r>
            <a:r>
              <a:rPr lang="en-US" altLang="zh-TW" smtClean="0"/>
              <a:t>)</a:t>
            </a:r>
            <a:r>
              <a:rPr lang="zh-TW" altLang="en-US" smtClean="0"/>
              <a:t>：微軟公司</a:t>
            </a:r>
            <a:r>
              <a:rPr lang="en-US" altLang="zh-TW" smtClean="0"/>
              <a:t>(Microsoft)</a:t>
            </a:r>
            <a:r>
              <a:rPr lang="zh-TW" altLang="en-US" smtClean="0"/>
              <a:t>所開發。</a:t>
            </a:r>
          </a:p>
          <a:p>
            <a:pPr lvl="1"/>
            <a:r>
              <a:rPr lang="en-US" altLang="zh-TW" smtClean="0"/>
              <a:t>【</a:t>
            </a:r>
            <a:r>
              <a:rPr lang="zh-TW" altLang="en-US" smtClean="0"/>
              <a:t>使用對象</a:t>
            </a:r>
            <a:r>
              <a:rPr lang="en-US" altLang="zh-TW" smtClean="0"/>
              <a:t>】</a:t>
            </a:r>
            <a:r>
              <a:rPr lang="zh-TW" altLang="en-US" smtClean="0"/>
              <a:t>企業的資訊部門。</a:t>
            </a:r>
          </a:p>
          <a:p>
            <a:r>
              <a:rPr lang="en-US" altLang="zh-TW" smtClean="0"/>
              <a:t>2.Access(</a:t>
            </a:r>
            <a:r>
              <a:rPr lang="zh-TW" altLang="en-US" smtClean="0"/>
              <a:t>個人使用</a:t>
            </a:r>
            <a:r>
              <a:rPr lang="en-US" altLang="zh-TW" smtClean="0"/>
              <a:t>)</a:t>
            </a:r>
            <a:r>
              <a:rPr lang="zh-TW" altLang="en-US" smtClean="0"/>
              <a:t>：微軟公司</a:t>
            </a:r>
            <a:r>
              <a:rPr lang="en-US" altLang="zh-TW" smtClean="0"/>
              <a:t>(Microsoft)</a:t>
            </a:r>
            <a:r>
              <a:rPr lang="zh-TW" altLang="en-US" smtClean="0"/>
              <a:t>所開發。</a:t>
            </a:r>
          </a:p>
          <a:p>
            <a:pPr lvl="1"/>
            <a:r>
              <a:rPr lang="en-US" altLang="zh-TW" smtClean="0"/>
              <a:t>【</a:t>
            </a:r>
            <a:r>
              <a:rPr lang="zh-TW" altLang="en-US" smtClean="0"/>
              <a:t>使用對象</a:t>
            </a:r>
            <a:r>
              <a:rPr lang="en-US" altLang="zh-TW" smtClean="0"/>
              <a:t>】</a:t>
            </a:r>
            <a:r>
              <a:rPr lang="zh-TW" altLang="en-US" smtClean="0"/>
              <a:t>學校的教學上及個人使用，它屬於微軟</a:t>
            </a:r>
            <a:r>
              <a:rPr lang="en-US" altLang="zh-TW" smtClean="0"/>
              <a:t>Office</a:t>
            </a:r>
            <a:r>
              <a:rPr lang="zh-TW" altLang="en-US" smtClean="0"/>
              <a:t>系列中的一員。</a:t>
            </a:r>
          </a:p>
          <a:p>
            <a:endParaRPr lang="zh-TW" altLang="en-US" dirty="0"/>
          </a:p>
        </p:txBody>
      </p:sp>
    </p:spTree>
    <p:extLst>
      <p:ext uri="{BB962C8B-B14F-4D97-AF65-F5344CB8AC3E}">
        <p14:creationId xmlns:p14="http://schemas.microsoft.com/office/powerpoint/2010/main" val="3564266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3.DB2</a:t>
            </a:r>
            <a:r>
              <a:rPr lang="zh-TW" altLang="en-US" smtClean="0"/>
              <a:t>：是由</a:t>
            </a:r>
            <a:r>
              <a:rPr lang="en-US" altLang="zh-TW" smtClean="0"/>
              <a:t>IBM</a:t>
            </a:r>
            <a:r>
              <a:rPr lang="zh-TW" altLang="en-US" smtClean="0"/>
              <a:t>公司所開發。</a:t>
            </a:r>
          </a:p>
          <a:p>
            <a:r>
              <a:rPr lang="en-US" altLang="zh-TW" smtClean="0"/>
              <a:t>4.Oracle</a:t>
            </a:r>
            <a:r>
              <a:rPr lang="zh-TW" altLang="en-US" smtClean="0"/>
              <a:t>：是由甲骨文公司（</a:t>
            </a:r>
            <a:r>
              <a:rPr lang="en-US" altLang="zh-TW" smtClean="0"/>
              <a:t>Oracle Corporation</a:t>
            </a:r>
            <a:r>
              <a:rPr lang="zh-TW" altLang="en-US" smtClean="0"/>
              <a:t>）所開發。</a:t>
            </a:r>
          </a:p>
          <a:p>
            <a:r>
              <a:rPr lang="en-US" altLang="zh-TW" smtClean="0"/>
              <a:t>5.Sybase</a:t>
            </a:r>
            <a:r>
              <a:rPr lang="zh-TW" altLang="en-US" smtClean="0"/>
              <a:t>：是由賽貝斯公司所開發。</a:t>
            </a:r>
          </a:p>
          <a:p>
            <a:r>
              <a:rPr lang="en-US" altLang="zh-TW" smtClean="0"/>
              <a:t>6.Informix</a:t>
            </a:r>
            <a:r>
              <a:rPr lang="zh-TW" altLang="en-US" smtClean="0"/>
              <a:t>：是由</a:t>
            </a:r>
            <a:r>
              <a:rPr lang="en-US" altLang="zh-TW" smtClean="0"/>
              <a:t>Informix</a:t>
            </a:r>
            <a:r>
              <a:rPr lang="zh-TW" altLang="en-US" smtClean="0"/>
              <a:t>公司所開發。</a:t>
            </a:r>
          </a:p>
          <a:p>
            <a:endParaRPr lang="zh-TW" altLang="en-US" dirty="0"/>
          </a:p>
        </p:txBody>
      </p:sp>
    </p:spTree>
    <p:extLst>
      <p:ext uri="{BB962C8B-B14F-4D97-AF65-F5344CB8AC3E}">
        <p14:creationId xmlns:p14="http://schemas.microsoft.com/office/powerpoint/2010/main" val="2579731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二、常見的免費資料庫系統：</a:t>
            </a:r>
            <a:endParaRPr lang="zh-TW" altLang="en-US" dirty="0"/>
          </a:p>
        </p:txBody>
      </p:sp>
      <p:sp>
        <p:nvSpPr>
          <p:cNvPr id="3" name="內容版面配置區 2"/>
          <p:cNvSpPr>
            <a:spLocks noGrp="1"/>
          </p:cNvSpPr>
          <p:nvPr>
            <p:ph sz="quarter" idx="1"/>
          </p:nvPr>
        </p:nvSpPr>
        <p:spPr/>
        <p:txBody>
          <a:bodyPr/>
          <a:lstStyle/>
          <a:p>
            <a:r>
              <a:rPr lang="en-US" altLang="zh-TW" smtClean="0"/>
              <a:t>1.MySQL</a:t>
            </a:r>
            <a:r>
              <a:rPr lang="zh-TW" altLang="en-US" smtClean="0"/>
              <a:t>：免費資料庫系統中最受歡迎的軟體。</a:t>
            </a:r>
          </a:p>
          <a:p>
            <a:r>
              <a:rPr lang="en-US" altLang="zh-TW" smtClean="0"/>
              <a:t>2.MariaDB</a:t>
            </a:r>
            <a:r>
              <a:rPr lang="zh-TW" altLang="en-US" smtClean="0"/>
              <a:t>：</a:t>
            </a:r>
            <a:r>
              <a:rPr lang="en-US" altLang="zh-TW" smtClean="0"/>
              <a:t>MariaDB</a:t>
            </a:r>
            <a:r>
              <a:rPr lang="zh-TW" altLang="en-US" smtClean="0"/>
              <a:t>未來將取代</a:t>
            </a:r>
            <a:r>
              <a:rPr lang="en-US" altLang="zh-TW" smtClean="0"/>
              <a:t>MySQL</a:t>
            </a:r>
            <a:r>
              <a:rPr lang="zh-TW" altLang="en-US" smtClean="0"/>
              <a:t>。</a:t>
            </a:r>
          </a:p>
          <a:p>
            <a:endParaRPr lang="zh-TW" altLang="en-US" dirty="0"/>
          </a:p>
        </p:txBody>
      </p:sp>
    </p:spTree>
    <p:extLst>
      <p:ext uri="{BB962C8B-B14F-4D97-AF65-F5344CB8AC3E}">
        <p14:creationId xmlns:p14="http://schemas.microsoft.com/office/powerpoint/2010/main" val="32231478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6-4  </a:t>
            </a:r>
            <a:r>
              <a:rPr lang="zh-TW" altLang="en-US" smtClean="0"/>
              <a:t>資料庫的階層</a:t>
            </a:r>
            <a:endParaRPr lang="zh-TW" altLang="en-US" dirty="0"/>
          </a:p>
        </p:txBody>
      </p:sp>
      <p:sp>
        <p:nvSpPr>
          <p:cNvPr id="3" name="內容版面配置區 2"/>
          <p:cNvSpPr>
            <a:spLocks noGrp="1"/>
          </p:cNvSpPr>
          <p:nvPr>
            <p:ph sz="quarter" idx="1"/>
          </p:nvPr>
        </p:nvSpPr>
        <p:spPr/>
        <p:txBody>
          <a:bodyPr/>
          <a:lstStyle/>
          <a:p>
            <a:r>
              <a:rPr lang="zh-TW" altLang="en-US" smtClean="0"/>
              <a:t>資料庫的階層是有循序的關係，也就是由小到大的排列，其最小的單位是</a:t>
            </a:r>
            <a:r>
              <a:rPr lang="en-US" altLang="zh-TW" smtClean="0"/>
              <a:t>Bit</a:t>
            </a:r>
            <a:r>
              <a:rPr lang="zh-TW" altLang="en-US" smtClean="0"/>
              <a:t>（位元），而最大的單位則是</a:t>
            </a:r>
            <a:r>
              <a:rPr lang="en-US" altLang="zh-TW" smtClean="0"/>
              <a:t>DataBase</a:t>
            </a:r>
            <a:r>
              <a:rPr lang="zh-TW" altLang="en-US" smtClean="0"/>
              <a:t>（資料庫）。 </a:t>
            </a:r>
          </a:p>
          <a:p>
            <a:r>
              <a:rPr lang="zh-TW" altLang="en-US" smtClean="0"/>
              <a:t>資料依其單位的大小與相互關係分為幾個層次，說明如下：</a:t>
            </a:r>
          </a:p>
          <a:p>
            <a:r>
              <a:rPr lang="en-US" altLang="zh-TW" smtClean="0"/>
              <a:t>Bit</a:t>
            </a:r>
            <a:r>
              <a:rPr lang="zh-TW" altLang="en-US" smtClean="0"/>
              <a:t>（位元）→</a:t>
            </a:r>
            <a:r>
              <a:rPr lang="en-US" altLang="zh-TW" smtClean="0"/>
              <a:t>Byte</a:t>
            </a:r>
            <a:r>
              <a:rPr lang="zh-TW" altLang="en-US" smtClean="0"/>
              <a:t>（位元組）→</a:t>
            </a:r>
            <a:r>
              <a:rPr lang="en-US" altLang="zh-TW" smtClean="0"/>
              <a:t>Field</a:t>
            </a:r>
            <a:r>
              <a:rPr lang="zh-TW" altLang="en-US" smtClean="0"/>
              <a:t>（資料欄）→</a:t>
            </a:r>
            <a:r>
              <a:rPr lang="en-US" altLang="zh-TW" smtClean="0"/>
              <a:t>Record</a:t>
            </a:r>
            <a:r>
              <a:rPr lang="zh-TW" altLang="en-US" smtClean="0"/>
              <a:t>（資料錄）→</a:t>
            </a:r>
            <a:r>
              <a:rPr lang="en-US" altLang="zh-TW" smtClean="0"/>
              <a:t>Table</a:t>
            </a:r>
            <a:r>
              <a:rPr lang="zh-TW" altLang="en-US" smtClean="0"/>
              <a:t>（資料表）→</a:t>
            </a:r>
            <a:r>
              <a:rPr lang="en-US" altLang="zh-TW" smtClean="0"/>
              <a:t>Data Base</a:t>
            </a:r>
            <a:r>
              <a:rPr lang="zh-TW" altLang="en-US" smtClean="0"/>
              <a:t>（資料庫）。如下圖所示：</a:t>
            </a:r>
          </a:p>
          <a:p>
            <a:endParaRPr lang="zh-TW" altLang="en-US" dirty="0"/>
          </a:p>
        </p:txBody>
      </p:sp>
    </p:spTree>
    <p:extLst>
      <p:ext uri="{BB962C8B-B14F-4D97-AF65-F5344CB8AC3E}">
        <p14:creationId xmlns:p14="http://schemas.microsoft.com/office/powerpoint/2010/main" val="37191622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7" name="內容版面配置區 6"/>
          <p:cNvSpPr>
            <a:spLocks noGrp="1"/>
          </p:cNvSpPr>
          <p:nvPr>
            <p:ph sz="quarter"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157" y="1995488"/>
            <a:ext cx="3824693" cy="373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43020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a:t>
            </a:r>
            <a:r>
              <a:rPr lang="zh-TW" altLang="en-US" dirty="0"/>
              <a:t>說明</a:t>
            </a:r>
            <a:r>
              <a:rPr lang="en-US" altLang="zh-TW" dirty="0" smtClean="0"/>
              <a:t>】</a:t>
            </a:r>
            <a:endParaRPr lang="zh-TW" altLang="en-US" dirty="0"/>
          </a:p>
        </p:txBody>
      </p:sp>
      <p:sp>
        <p:nvSpPr>
          <p:cNvPr id="3" name="內容版面配置區 2"/>
          <p:cNvSpPr>
            <a:spLocks noGrp="1"/>
          </p:cNvSpPr>
          <p:nvPr>
            <p:ph sz="quarter" idx="1"/>
          </p:nvPr>
        </p:nvSpPr>
        <p:spPr/>
        <p:txBody>
          <a:bodyPr>
            <a:normAutofit lnSpcReduction="10000"/>
          </a:bodyPr>
          <a:lstStyle/>
          <a:p>
            <a:r>
              <a:rPr lang="zh-TW" altLang="en-US" dirty="0" smtClean="0"/>
              <a:t>資料庫是由許多資料表所組成，每一個資料表則由許多筆記錄所組成，每一筆記錄又以許多欄位組合而成，每一個欄位則存放著一筆資料。 </a:t>
            </a:r>
          </a:p>
          <a:p>
            <a:r>
              <a:rPr lang="zh-TW" altLang="en-US" dirty="0" smtClean="0"/>
              <a:t>資料庫中的每一個欄位，皆只能存放一筆資料，這些資料必須遵守著一定的結構標準來記錄各種訊息。例如：文字、數字或日期等格式，而在資料表中的欄位值也可能是空值（</a:t>
            </a:r>
            <a:r>
              <a:rPr lang="en-US" altLang="zh-TW" dirty="0" smtClean="0"/>
              <a:t>Null</a:t>
            </a:r>
            <a:r>
              <a:rPr lang="zh-TW" altLang="en-US" dirty="0" smtClean="0"/>
              <a:t>）。</a:t>
            </a:r>
            <a:endParaRPr lang="en-US" altLang="zh-TW" dirty="0" smtClean="0"/>
          </a:p>
          <a:p>
            <a:r>
              <a:rPr lang="zh-TW" altLang="en-US" dirty="0" smtClean="0"/>
              <a:t>除了從資料庫階層的觀點之外，我們可以從資料庫剖析圖來詳細說明。如下圖所示：</a:t>
            </a:r>
          </a:p>
          <a:p>
            <a:endParaRPr lang="zh-TW" altLang="en-US" dirty="0"/>
          </a:p>
        </p:txBody>
      </p:sp>
    </p:spTree>
    <p:extLst>
      <p:ext uri="{BB962C8B-B14F-4D97-AF65-F5344CB8AC3E}">
        <p14:creationId xmlns:p14="http://schemas.microsoft.com/office/powerpoint/2010/main" val="3972213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3. </a:t>
            </a:r>
            <a:r>
              <a:rPr lang="zh-TW" altLang="en-US" smtClean="0"/>
              <a:t>資訊</a:t>
            </a:r>
            <a:r>
              <a:rPr lang="en-US" altLang="zh-TW" smtClean="0"/>
              <a:t>(Information)</a:t>
            </a:r>
            <a:r>
              <a:rPr lang="zh-TW" altLang="en-US" smtClean="0"/>
              <a:t>：就是有經過「資料處理」的結果。</a:t>
            </a:r>
          </a:p>
          <a:p>
            <a:pPr lvl="1"/>
            <a:r>
              <a:rPr lang="zh-TW" altLang="en-US" smtClean="0"/>
              <a:t>例如</a:t>
            </a:r>
            <a:r>
              <a:rPr lang="en-US" altLang="zh-TW" smtClean="0"/>
              <a:t>1</a:t>
            </a:r>
            <a:r>
              <a:rPr lang="zh-TW" altLang="en-US" smtClean="0"/>
              <a:t>：全班同學成績之排名及分佈圖。</a:t>
            </a:r>
          </a:p>
          <a:p>
            <a:pPr lvl="1"/>
            <a:r>
              <a:rPr lang="zh-TW" altLang="en-US" smtClean="0"/>
              <a:t>例如</a:t>
            </a:r>
            <a:r>
              <a:rPr lang="en-US" altLang="zh-TW" smtClean="0"/>
              <a:t>2</a:t>
            </a:r>
            <a:r>
              <a:rPr lang="zh-TW" altLang="en-US" smtClean="0"/>
              <a:t>：</a:t>
            </a:r>
            <a:r>
              <a:rPr lang="en-US" altLang="zh-TW" smtClean="0"/>
              <a:t>VIP</a:t>
            </a:r>
            <a:r>
              <a:rPr lang="zh-TW" altLang="en-US" smtClean="0"/>
              <a:t>客戶排名、週報表、月報表及季報表。</a:t>
            </a:r>
          </a:p>
          <a:p>
            <a:r>
              <a:rPr lang="en-US" altLang="zh-TW" smtClean="0"/>
              <a:t>【</a:t>
            </a:r>
            <a:r>
              <a:rPr lang="zh-TW" altLang="en-US" smtClean="0"/>
              <a:t>資料、資料處理與資訊的關係</a:t>
            </a:r>
            <a:r>
              <a:rPr lang="en-US" altLang="zh-TW" smtClean="0"/>
              <a:t>】</a:t>
            </a:r>
          </a:p>
          <a:p>
            <a:pPr lvl="1"/>
            <a:r>
              <a:rPr lang="zh-TW" altLang="en-US" smtClean="0"/>
              <a:t>我們可以清楚得知，「資料庫」在資料處理過程中的關係與重要性。</a:t>
            </a:r>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zh-TW" altLang="en-US" dirty="0"/>
          </a:p>
        </p:txBody>
      </p:sp>
    </p:spTree>
    <p:extLst>
      <p:ext uri="{BB962C8B-B14F-4D97-AF65-F5344CB8AC3E}">
        <p14:creationId xmlns:p14="http://schemas.microsoft.com/office/powerpoint/2010/main" val="2899350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7" name="內容版面配置區 6"/>
          <p:cNvSpPr>
            <a:spLocks noGrp="1"/>
          </p:cNvSpPr>
          <p:nvPr>
            <p:ph sz="quarter" idx="1"/>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1666875"/>
            <a:ext cx="88677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826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normAutofit/>
          </a:bodyPr>
          <a:lstStyle/>
          <a:p>
            <a:r>
              <a:rPr lang="en-US" altLang="zh-TW" dirty="0" smtClean="0"/>
              <a:t>1.</a:t>
            </a:r>
            <a:r>
              <a:rPr lang="zh-TW" altLang="en-US" dirty="0" smtClean="0"/>
              <a:t>「資料庫</a:t>
            </a:r>
            <a:r>
              <a:rPr lang="en-US" altLang="zh-TW" dirty="0" smtClean="0"/>
              <a:t>(</a:t>
            </a:r>
            <a:r>
              <a:rPr lang="en-US" altLang="zh-TW" dirty="0" err="1" smtClean="0"/>
              <a:t>DataBase</a:t>
            </a:r>
            <a:r>
              <a:rPr lang="en-US" altLang="zh-TW" dirty="0" smtClean="0"/>
              <a:t>)</a:t>
            </a:r>
            <a:r>
              <a:rPr lang="zh-TW" altLang="en-US" dirty="0" smtClean="0"/>
              <a:t>」是由許多個「資料表」所組成的。</a:t>
            </a:r>
          </a:p>
          <a:p>
            <a:r>
              <a:rPr lang="en-US" altLang="zh-TW" dirty="0" smtClean="0"/>
              <a:t>2.</a:t>
            </a:r>
            <a:r>
              <a:rPr lang="zh-TW" altLang="en-US" dirty="0" smtClean="0"/>
              <a:t>「資料表</a:t>
            </a:r>
            <a:r>
              <a:rPr lang="en-US" altLang="zh-TW" dirty="0" smtClean="0"/>
              <a:t>(Table)</a:t>
            </a:r>
            <a:r>
              <a:rPr lang="zh-TW" altLang="en-US" dirty="0" smtClean="0"/>
              <a:t>」則是由許多個「資料記錄」所組成的。</a:t>
            </a:r>
          </a:p>
          <a:p>
            <a:r>
              <a:rPr lang="en-US" altLang="zh-TW" dirty="0" smtClean="0"/>
              <a:t>3.</a:t>
            </a:r>
            <a:r>
              <a:rPr lang="zh-TW" altLang="en-US" dirty="0" smtClean="0"/>
              <a:t>「資料記錄</a:t>
            </a:r>
            <a:r>
              <a:rPr lang="en-US" altLang="zh-TW" dirty="0" smtClean="0"/>
              <a:t>(Record)</a:t>
            </a:r>
            <a:r>
              <a:rPr lang="zh-TW" altLang="en-US" dirty="0" smtClean="0"/>
              <a:t>」是由好幾個「欄位」所組成。</a:t>
            </a:r>
          </a:p>
          <a:p>
            <a:r>
              <a:rPr lang="en-US" altLang="zh-TW" dirty="0" smtClean="0"/>
              <a:t>4.</a:t>
            </a:r>
            <a:r>
              <a:rPr lang="zh-TW" altLang="en-US" dirty="0" smtClean="0"/>
              <a:t>「欄位</a:t>
            </a:r>
            <a:r>
              <a:rPr lang="en-US" altLang="zh-TW" dirty="0" smtClean="0"/>
              <a:t>(Field)</a:t>
            </a:r>
            <a:r>
              <a:rPr lang="zh-TW" altLang="en-US" dirty="0" smtClean="0"/>
              <a:t>」是由許多個「位元組」組成的。</a:t>
            </a:r>
          </a:p>
          <a:p>
            <a:r>
              <a:rPr lang="zh-TW" altLang="en-US" dirty="0" smtClean="0"/>
              <a:t>綜合上述，我們再進一步來描述資料庫內各階層的內涵</a:t>
            </a:r>
            <a:endParaRPr lang="zh-TW" altLang="en-US" dirty="0"/>
          </a:p>
        </p:txBody>
      </p:sp>
    </p:spTree>
    <p:extLst>
      <p:ext uri="{BB962C8B-B14F-4D97-AF65-F5344CB8AC3E}">
        <p14:creationId xmlns:p14="http://schemas.microsoft.com/office/powerpoint/2010/main" val="25801451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t>
            </a:r>
            <a:r>
              <a:rPr lang="zh-TW" altLang="en-US" dirty="0" smtClean="0"/>
              <a:t>資料庫內各階層的內涵</a:t>
            </a:r>
            <a:r>
              <a:rPr lang="en-US" altLang="zh-TW" dirty="0" smtClean="0"/>
              <a:t>】</a:t>
            </a:r>
            <a:endParaRPr lang="zh-TW" altLang="en-US" dirty="0"/>
          </a:p>
        </p:txBody>
      </p:sp>
      <p:sp>
        <p:nvSpPr>
          <p:cNvPr id="7" name="內容版面配置區 6"/>
          <p:cNvSpPr>
            <a:spLocks noGrp="1"/>
          </p:cNvSpPr>
          <p:nvPr>
            <p:ph sz="quarter"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6" y="1412776"/>
            <a:ext cx="87439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583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a:t>
            </a:r>
            <a:r>
              <a:rPr lang="zh-TW" altLang="en-US" dirty="0" smtClean="0"/>
              <a:t>資料庫</a:t>
            </a:r>
            <a:r>
              <a:rPr lang="zh-TW" altLang="en-US" dirty="0"/>
              <a:t>內各階層的內涵</a:t>
            </a:r>
            <a:r>
              <a:rPr lang="en-US" altLang="zh-TW" dirty="0"/>
              <a:t>】</a:t>
            </a:r>
            <a:endParaRPr lang="zh-TW" altLang="en-US" dirty="0"/>
          </a:p>
        </p:txBody>
      </p:sp>
      <p:sp>
        <p:nvSpPr>
          <p:cNvPr id="7" name="內容版面配置區 6"/>
          <p:cNvSpPr>
            <a:spLocks noGrp="1"/>
          </p:cNvSpPr>
          <p:nvPr>
            <p:ph sz="quarter"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60848"/>
            <a:ext cx="870585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06997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6-5  </a:t>
            </a:r>
            <a:r>
              <a:rPr lang="zh-TW" altLang="en-US" smtClean="0"/>
              <a:t>資料庫的設計</a:t>
            </a:r>
            <a:endParaRPr lang="zh-TW" altLang="en-US" dirty="0"/>
          </a:p>
        </p:txBody>
      </p:sp>
      <p:sp>
        <p:nvSpPr>
          <p:cNvPr id="3" name="內容版面配置區 2"/>
          <p:cNvSpPr>
            <a:spLocks noGrp="1"/>
          </p:cNvSpPr>
          <p:nvPr>
            <p:ph sz="quarter" idx="1"/>
          </p:nvPr>
        </p:nvSpPr>
        <p:spPr/>
        <p:txBody>
          <a:bodyPr/>
          <a:lstStyle/>
          <a:p>
            <a:r>
              <a:rPr lang="zh-TW" altLang="en-US" smtClean="0"/>
              <a:t>一個功能完整及有效率的資訊系統，它的幕後最大工程，就是資料庫系統的協助。</a:t>
            </a:r>
            <a:endParaRPr lang="en-US" altLang="zh-TW" smtClean="0"/>
          </a:p>
          <a:p>
            <a:r>
              <a:rPr lang="zh-TW" altLang="en-US" smtClean="0"/>
              <a:t>因此，在設計資料庫時必須經過一連串有系統的規劃及設計。</a:t>
            </a:r>
            <a:endParaRPr lang="en-US" altLang="zh-TW" smtClean="0"/>
          </a:p>
          <a:p>
            <a:r>
              <a:rPr lang="zh-TW" altLang="en-US" smtClean="0"/>
              <a:t>但是，如果設計不良或設計過程沒有與使用者充份的溝通，最後設計出來的資料庫系統，必定是一個失敗的專案。</a:t>
            </a:r>
            <a:endParaRPr lang="en-US" altLang="zh-TW" smtClean="0"/>
          </a:p>
          <a:p>
            <a:r>
              <a:rPr lang="zh-TW" altLang="en-US" smtClean="0"/>
              <a:t>此時，將無法提供策略者正確的資訊，進而導致無法提昇企業競爭力。</a:t>
            </a:r>
            <a:endParaRPr lang="en-US" altLang="zh-TW" smtClean="0"/>
          </a:p>
          <a:p>
            <a:endParaRPr lang="zh-TW" altLang="en-US" dirty="0"/>
          </a:p>
        </p:txBody>
      </p:sp>
    </p:spTree>
    <p:extLst>
      <p:ext uri="{BB962C8B-B14F-4D97-AF65-F5344CB8AC3E}">
        <p14:creationId xmlns:p14="http://schemas.microsoft.com/office/powerpoint/2010/main" val="3266533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資料庫設計程序</a:t>
            </a:r>
            <a:endParaRPr lang="zh-TW" altLang="en-US" dirty="0"/>
          </a:p>
        </p:txBody>
      </p:sp>
      <p:sp>
        <p:nvSpPr>
          <p:cNvPr id="3" name="內容版面配置區 2"/>
          <p:cNvSpPr>
            <a:spLocks noGrp="1"/>
          </p:cNvSpPr>
          <p:nvPr>
            <p:ph sz="quarter" idx="1"/>
          </p:nvPr>
        </p:nvSpPr>
        <p:spPr/>
        <p:txBody>
          <a:bodyPr/>
          <a:lstStyle/>
          <a:p>
            <a:r>
              <a:rPr lang="zh-TW" altLang="en-US" smtClean="0"/>
              <a:t>在開發資料庫系統時，首要的工作是先做資料庫的分析，在做資料庫分析工作時，需要先與使用者進行需求訪談的作業</a:t>
            </a:r>
            <a:endParaRPr lang="en-US" altLang="zh-TW" smtClean="0"/>
          </a:p>
          <a:p>
            <a:r>
              <a:rPr lang="zh-TW" altLang="en-US" smtClean="0"/>
              <a:t>藉著訪談的過程來了解使用者對資料庫的需求，以便讓系統設計者來設計企業所需要的資料庫。</a:t>
            </a:r>
            <a:endParaRPr lang="zh-TW" altLang="en-US" dirty="0"/>
          </a:p>
        </p:txBody>
      </p:sp>
    </p:spTree>
    <p:extLst>
      <p:ext uri="{BB962C8B-B14F-4D97-AF65-F5344CB8AC3E}">
        <p14:creationId xmlns:p14="http://schemas.microsoft.com/office/powerpoint/2010/main" val="4870423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資料庫設計程序</a:t>
            </a:r>
            <a:endParaRPr lang="zh-TW" altLang="en-US" dirty="0"/>
          </a:p>
        </p:txBody>
      </p:sp>
      <p:sp>
        <p:nvSpPr>
          <p:cNvPr id="7" name="內容版面配置區 6"/>
          <p:cNvSpPr>
            <a:spLocks noGrp="1"/>
          </p:cNvSpPr>
          <p:nvPr>
            <p:ph sz="quarter"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772816"/>
            <a:ext cx="38481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6643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a:t>
            </a:r>
            <a:r>
              <a:rPr lang="zh-TW" altLang="en-US" dirty="0" smtClean="0"/>
              <a:t>資料庫需求收集與分析</a:t>
            </a:r>
            <a:endParaRPr lang="zh-TW" altLang="en-US" dirty="0"/>
          </a:p>
        </p:txBody>
      </p:sp>
      <p:sp>
        <p:nvSpPr>
          <p:cNvPr id="3" name="內容版面配置區 2"/>
          <p:cNvSpPr>
            <a:spLocks noGrp="1"/>
          </p:cNvSpPr>
          <p:nvPr>
            <p:ph sz="quarter" idx="1"/>
          </p:nvPr>
        </p:nvSpPr>
        <p:spPr/>
        <p:txBody>
          <a:bodyPr>
            <a:normAutofit fontScale="92500" lnSpcReduction="10000"/>
          </a:bodyPr>
          <a:lstStyle/>
          <a:p>
            <a:r>
              <a:rPr lang="en-US" altLang="zh-TW" dirty="0" smtClean="0"/>
              <a:t>【</a:t>
            </a:r>
            <a:r>
              <a:rPr lang="zh-TW" altLang="en-US" dirty="0" smtClean="0"/>
              <a:t>目的</a:t>
            </a:r>
            <a:r>
              <a:rPr lang="en-US" altLang="zh-TW" dirty="0" smtClean="0"/>
              <a:t>】</a:t>
            </a:r>
            <a:r>
              <a:rPr lang="zh-TW" altLang="en-US" dirty="0" smtClean="0"/>
              <a:t>是指用來收集及分析使用者的各種需求。</a:t>
            </a:r>
          </a:p>
          <a:p>
            <a:r>
              <a:rPr lang="en-US" altLang="zh-TW" dirty="0" smtClean="0"/>
              <a:t>【</a:t>
            </a:r>
            <a:r>
              <a:rPr lang="zh-TW" altLang="en-US" dirty="0" smtClean="0"/>
              <a:t>方法</a:t>
            </a:r>
            <a:r>
              <a:rPr lang="en-US" altLang="zh-TW" dirty="0" smtClean="0"/>
              <a:t>】</a:t>
            </a:r>
          </a:p>
          <a:p>
            <a:pPr lvl="1"/>
            <a:r>
              <a:rPr lang="en-US" altLang="zh-TW" dirty="0" smtClean="0"/>
              <a:t>(1)</a:t>
            </a:r>
            <a:r>
              <a:rPr lang="zh-TW" altLang="en-US" dirty="0" smtClean="0"/>
              <a:t>找出應用程式的使用者。  </a:t>
            </a:r>
            <a:endParaRPr lang="en-US" altLang="zh-TW" dirty="0" smtClean="0"/>
          </a:p>
          <a:p>
            <a:pPr lvl="2"/>
            <a:r>
              <a:rPr lang="en-US" altLang="zh-TW" dirty="0" smtClean="0"/>
              <a:t>&lt;</a:t>
            </a:r>
            <a:r>
              <a:rPr lang="zh-TW" altLang="en-US" dirty="0" smtClean="0"/>
              <a:t>一般使用者、管理者</a:t>
            </a:r>
            <a:r>
              <a:rPr lang="en-US" altLang="zh-TW" dirty="0" smtClean="0"/>
              <a:t>&gt; </a:t>
            </a:r>
          </a:p>
          <a:p>
            <a:pPr lvl="1"/>
            <a:r>
              <a:rPr lang="en-US" altLang="zh-TW" dirty="0" smtClean="0"/>
              <a:t>(2)</a:t>
            </a:r>
            <a:r>
              <a:rPr lang="zh-TW" altLang="en-US" dirty="0" smtClean="0"/>
              <a:t>使用者對現有作業之文件進行分析。 </a:t>
            </a:r>
          </a:p>
          <a:p>
            <a:pPr lvl="2"/>
            <a:r>
              <a:rPr lang="en-US" altLang="zh-TW" dirty="0" smtClean="0"/>
              <a:t>&lt;</a:t>
            </a:r>
            <a:r>
              <a:rPr lang="zh-TW" altLang="en-US" dirty="0" smtClean="0"/>
              <a:t>人工作業時填寫的「輸入表格」及「輸出報表」</a:t>
            </a:r>
            <a:r>
              <a:rPr lang="en-US" altLang="zh-TW" dirty="0" smtClean="0"/>
              <a:t>&gt; </a:t>
            </a:r>
          </a:p>
          <a:p>
            <a:pPr lvl="1"/>
            <a:r>
              <a:rPr lang="en-US" altLang="zh-TW" dirty="0" smtClean="0"/>
              <a:t>(3)</a:t>
            </a:r>
            <a:r>
              <a:rPr lang="zh-TW" altLang="en-US" dirty="0" smtClean="0"/>
              <a:t>分析工作環境與作業需求。 </a:t>
            </a:r>
          </a:p>
          <a:p>
            <a:pPr lvl="2"/>
            <a:r>
              <a:rPr lang="en-US" altLang="zh-TW" dirty="0" smtClean="0"/>
              <a:t>&lt;</a:t>
            </a:r>
            <a:r>
              <a:rPr lang="zh-TW" altLang="en-US" dirty="0" smtClean="0"/>
              <a:t>是否有網路連線的環境或輸入是否要利用自動輸入的條碼自動輸入或</a:t>
            </a:r>
            <a:r>
              <a:rPr lang="en-US" altLang="zh-TW" dirty="0" smtClean="0"/>
              <a:t>RFID</a:t>
            </a:r>
            <a:r>
              <a:rPr lang="zh-TW" altLang="en-US" dirty="0" smtClean="0"/>
              <a:t>掃瞄</a:t>
            </a:r>
            <a:r>
              <a:rPr lang="en-US" altLang="zh-TW" dirty="0" smtClean="0"/>
              <a:t>&gt; </a:t>
            </a:r>
          </a:p>
          <a:p>
            <a:pPr lvl="1"/>
            <a:r>
              <a:rPr lang="en-US" altLang="zh-TW" dirty="0" smtClean="0"/>
              <a:t>(4)</a:t>
            </a:r>
            <a:r>
              <a:rPr lang="zh-TW" altLang="en-US" dirty="0" smtClean="0"/>
              <a:t>進行問卷調查與訪談。 </a:t>
            </a:r>
          </a:p>
          <a:p>
            <a:pPr lvl="2"/>
            <a:r>
              <a:rPr lang="en-US" altLang="zh-TW" dirty="0" smtClean="0"/>
              <a:t>&lt;</a:t>
            </a:r>
            <a:r>
              <a:rPr lang="zh-TW" altLang="en-US" dirty="0" smtClean="0"/>
              <a:t>事先上網查詢相關專案的問題或實地訪談來收集需求</a:t>
            </a:r>
            <a:r>
              <a:rPr lang="en-US" altLang="zh-TW" dirty="0" smtClean="0"/>
              <a:t>&gt;</a:t>
            </a:r>
          </a:p>
          <a:p>
            <a:endParaRPr lang="zh-TW" altLang="en-US" dirty="0"/>
          </a:p>
        </p:txBody>
      </p:sp>
    </p:spTree>
    <p:extLst>
      <p:ext uri="{BB962C8B-B14F-4D97-AF65-F5344CB8AC3E}">
        <p14:creationId xmlns:p14="http://schemas.microsoft.com/office/powerpoint/2010/main" val="17571624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1.</a:t>
            </a:r>
            <a:r>
              <a:rPr lang="zh-TW" altLang="en-US" dirty="0"/>
              <a:t>資料庫需求收集與分析</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分析工具</a:t>
            </a:r>
            <a:r>
              <a:rPr lang="en-US" altLang="zh-TW" dirty="0" smtClean="0"/>
              <a:t>】 &lt;</a:t>
            </a:r>
            <a:r>
              <a:rPr lang="zh-TW" altLang="en-US" dirty="0" smtClean="0"/>
              <a:t>屬於「系統分析」的範疇</a:t>
            </a:r>
            <a:r>
              <a:rPr lang="en-US" altLang="zh-TW" dirty="0" smtClean="0"/>
              <a:t>&gt; </a:t>
            </a:r>
          </a:p>
          <a:p>
            <a:r>
              <a:rPr lang="en-US" altLang="zh-TW" dirty="0" smtClean="0"/>
              <a:t>1.</a:t>
            </a:r>
            <a:r>
              <a:rPr lang="zh-TW" altLang="en-US" dirty="0" smtClean="0"/>
              <a:t>常見有</a:t>
            </a:r>
            <a:r>
              <a:rPr lang="en-US" altLang="zh-TW" dirty="0" err="1" smtClean="0"/>
              <a:t>DFD</a:t>
            </a:r>
            <a:r>
              <a:rPr lang="en-US" altLang="zh-TW" dirty="0" smtClean="0"/>
              <a:t>(Data flow diagram)</a:t>
            </a:r>
          </a:p>
          <a:p>
            <a:r>
              <a:rPr lang="en-US" altLang="zh-TW" dirty="0" err="1" smtClean="0"/>
              <a:t>2.HIPO</a:t>
            </a:r>
            <a:r>
              <a:rPr lang="en-US" altLang="zh-TW" dirty="0" smtClean="0"/>
              <a:t>(Hierarchical Input Process Output)</a:t>
            </a:r>
            <a:r>
              <a:rPr lang="zh-TW" altLang="en-US" dirty="0" smtClean="0"/>
              <a:t>等工具。</a:t>
            </a:r>
            <a:r>
              <a:rPr lang="en-US" altLang="zh-TW" dirty="0" smtClean="0"/>
              <a:t> </a:t>
            </a:r>
          </a:p>
          <a:p>
            <a:endParaRPr lang="zh-TW" altLang="en-US" dirty="0"/>
          </a:p>
        </p:txBody>
      </p:sp>
    </p:spTree>
    <p:extLst>
      <p:ext uri="{BB962C8B-B14F-4D97-AF65-F5344CB8AC3E}">
        <p14:creationId xmlns:p14="http://schemas.microsoft.com/office/powerpoint/2010/main" val="41395271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資料庫概念設計</a:t>
            </a:r>
            <a:endParaRPr lang="zh-TW" altLang="en-US" dirty="0"/>
          </a:p>
        </p:txBody>
      </p:sp>
      <p:sp>
        <p:nvSpPr>
          <p:cNvPr id="3" name="內容版面配置區 2"/>
          <p:cNvSpPr>
            <a:spLocks noGrp="1"/>
          </p:cNvSpPr>
          <p:nvPr>
            <p:ph sz="quarter" idx="1"/>
          </p:nvPr>
        </p:nvSpPr>
        <p:spPr/>
        <p:txBody>
          <a:bodyPr/>
          <a:lstStyle/>
          <a:p>
            <a:r>
              <a:rPr lang="en-US" altLang="zh-TW" smtClean="0"/>
              <a:t>【</a:t>
            </a:r>
            <a:r>
              <a:rPr lang="zh-TW" altLang="en-US" smtClean="0"/>
              <a:t>目的</a:t>
            </a:r>
            <a:r>
              <a:rPr lang="en-US" altLang="zh-TW" smtClean="0"/>
              <a:t>】</a:t>
            </a:r>
            <a:r>
              <a:rPr lang="zh-TW" altLang="en-US" smtClean="0"/>
              <a:t>描述資料庫的資料結構與內容。</a:t>
            </a:r>
          </a:p>
          <a:p>
            <a:r>
              <a:rPr lang="en-US" altLang="zh-TW" smtClean="0"/>
              <a:t>【</a:t>
            </a:r>
            <a:r>
              <a:rPr lang="zh-TW" altLang="en-US" smtClean="0"/>
              <a:t>方法</a:t>
            </a:r>
            <a:r>
              <a:rPr lang="en-US" altLang="zh-TW" smtClean="0"/>
              <a:t>】</a:t>
            </a:r>
            <a:r>
              <a:rPr lang="zh-TW" altLang="en-US" smtClean="0"/>
              <a:t>概念綱目</a:t>
            </a:r>
            <a:r>
              <a:rPr lang="en-US" altLang="zh-TW" smtClean="0"/>
              <a:t>(Conceptual Schema)</a:t>
            </a:r>
            <a:r>
              <a:rPr lang="zh-TW" altLang="en-US" smtClean="0"/>
              <a:t>設計 </a:t>
            </a:r>
          </a:p>
          <a:p>
            <a:r>
              <a:rPr lang="en-US" altLang="zh-TW" smtClean="0"/>
              <a:t>&lt;</a:t>
            </a:r>
            <a:r>
              <a:rPr lang="zh-TW" altLang="en-US" smtClean="0"/>
              <a:t>主要在檢查從第一個階段所收集的資料，利用</a:t>
            </a:r>
            <a:r>
              <a:rPr lang="en-US" altLang="zh-TW" smtClean="0"/>
              <a:t>ER</a:t>
            </a:r>
            <a:r>
              <a:rPr lang="zh-TW" altLang="en-US" smtClean="0"/>
              <a:t>模式產生一個與</a:t>
            </a:r>
            <a:r>
              <a:rPr lang="en-US" altLang="zh-TW" smtClean="0"/>
              <a:t>DBMS</a:t>
            </a:r>
            <a:r>
              <a:rPr lang="zh-TW" altLang="en-US" smtClean="0"/>
              <a:t>無關的資料庫綱要</a:t>
            </a:r>
            <a:r>
              <a:rPr lang="en-US" altLang="zh-TW" smtClean="0"/>
              <a:t>&gt; </a:t>
            </a:r>
          </a:p>
          <a:p>
            <a:endParaRPr lang="zh-TW" altLang="en-US" dirty="0"/>
          </a:p>
        </p:txBody>
      </p:sp>
    </p:spTree>
    <p:extLst>
      <p:ext uri="{BB962C8B-B14F-4D97-AF65-F5344CB8AC3E}">
        <p14:creationId xmlns:p14="http://schemas.microsoft.com/office/powerpoint/2010/main" val="4168868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sz="quarter" idx="1"/>
          </p:nvPr>
        </p:nvSpPr>
        <p:spPr/>
        <p:txBody>
          <a:bodyPr/>
          <a:lstStyle/>
          <a:p>
            <a:endParaRPr lang="zh-TW" altLang="en-US"/>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667"/>
          <a:stretch/>
        </p:blipFill>
        <p:spPr bwMode="auto">
          <a:xfrm>
            <a:off x="467544" y="1844824"/>
            <a:ext cx="7985088"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0544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2.</a:t>
            </a:r>
            <a:r>
              <a:rPr lang="zh-TW" altLang="en-US" dirty="0"/>
              <a:t>資料庫概念設計</a:t>
            </a:r>
            <a:endParaRPr lang="zh-TW" altLang="en-US" dirty="0"/>
          </a:p>
        </p:txBody>
      </p:sp>
      <p:sp>
        <p:nvSpPr>
          <p:cNvPr id="3" name="內容版面配置區 2"/>
          <p:cNvSpPr>
            <a:spLocks noGrp="1"/>
          </p:cNvSpPr>
          <p:nvPr>
            <p:ph sz="quarter" idx="1"/>
          </p:nvPr>
        </p:nvSpPr>
        <p:spPr/>
        <p:txBody>
          <a:bodyPr/>
          <a:lstStyle/>
          <a:p>
            <a:r>
              <a:rPr lang="en-US" altLang="zh-TW" smtClean="0"/>
              <a:t>【</a:t>
            </a:r>
            <a:r>
              <a:rPr lang="zh-TW" altLang="en-US" smtClean="0"/>
              <a:t>產出</a:t>
            </a:r>
            <a:r>
              <a:rPr lang="en-US" altLang="zh-TW" smtClean="0"/>
              <a:t>】</a:t>
            </a:r>
            <a:r>
              <a:rPr lang="zh-TW" altLang="en-US" smtClean="0"/>
              <a:t>概念綱目</a:t>
            </a:r>
            <a:r>
              <a:rPr lang="en-US" altLang="zh-TW" smtClean="0"/>
              <a:t>(Conceptual Schema)</a:t>
            </a:r>
            <a:r>
              <a:rPr lang="zh-TW" altLang="en-US" smtClean="0"/>
              <a:t>即實體關係圖</a:t>
            </a:r>
            <a:r>
              <a:rPr lang="en-US" altLang="zh-TW" smtClean="0"/>
              <a:t>(ERD)</a:t>
            </a:r>
            <a:r>
              <a:rPr lang="zh-TW" altLang="en-US" smtClean="0"/>
              <a:t>。</a:t>
            </a:r>
          </a:p>
          <a:p>
            <a:pPr lvl="1"/>
            <a:r>
              <a:rPr lang="zh-TW" altLang="en-US" smtClean="0"/>
              <a:t>在需求訪談過程中，資料庫設計者會將使用者對資料的需求製作成規格書，這個規格書可以是用文字或符號來表達</a:t>
            </a:r>
            <a:endParaRPr lang="en-US" altLang="zh-TW" smtClean="0"/>
          </a:p>
          <a:p>
            <a:pPr lvl="1"/>
            <a:r>
              <a:rPr lang="zh-TW" altLang="en-US" smtClean="0"/>
              <a:t>然而，設計者會以雙方較容易了解的圖形符號形式的規格書來呈現，並輔助一些詳盡描述的說明文件。圖形符號的規格書有許多種方法表現</a:t>
            </a:r>
            <a:endParaRPr lang="en-US" altLang="zh-TW" smtClean="0"/>
          </a:p>
          <a:p>
            <a:pPr lvl="1"/>
            <a:r>
              <a:rPr lang="zh-TW" altLang="en-US" smtClean="0"/>
              <a:t>最常被使用的就是</a:t>
            </a:r>
            <a:r>
              <a:rPr lang="en-US" altLang="zh-TW" smtClean="0"/>
              <a:t>E-R</a:t>
            </a:r>
            <a:r>
              <a:rPr lang="zh-TW" altLang="en-US" smtClean="0"/>
              <a:t>圖</a:t>
            </a:r>
            <a:r>
              <a:rPr lang="en-US" altLang="zh-TW" smtClean="0"/>
              <a:t>(Entity Relationship Diagram</a:t>
            </a:r>
            <a:r>
              <a:rPr lang="zh-TW" altLang="en-US" smtClean="0"/>
              <a:t>，又稱實體關係圖</a:t>
            </a:r>
            <a:r>
              <a:rPr lang="en-US" altLang="zh-TW" smtClean="0"/>
              <a:t>)</a:t>
            </a:r>
            <a:endParaRPr lang="zh-TW" altLang="en-US" smtClean="0"/>
          </a:p>
          <a:p>
            <a:endParaRPr lang="zh-TW" altLang="en-US" dirty="0"/>
          </a:p>
        </p:txBody>
      </p:sp>
    </p:spTree>
    <p:extLst>
      <p:ext uri="{BB962C8B-B14F-4D97-AF65-F5344CB8AC3E}">
        <p14:creationId xmlns:p14="http://schemas.microsoft.com/office/powerpoint/2010/main" val="21041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a:t>
            </a:r>
            <a:r>
              <a:rPr lang="zh-TW" altLang="en-US" dirty="0" smtClean="0"/>
              <a:t>選擇資料庫</a:t>
            </a:r>
            <a:r>
              <a:rPr lang="zh-TW" altLang="en-US" dirty="0" smtClean="0"/>
              <a:t>系統</a:t>
            </a:r>
            <a:endParaRPr lang="zh-TW" altLang="en-US" dirty="0"/>
          </a:p>
        </p:txBody>
      </p:sp>
      <p:sp>
        <p:nvSpPr>
          <p:cNvPr id="3" name="內容版面配置區 2"/>
          <p:cNvSpPr>
            <a:spLocks noGrp="1"/>
          </p:cNvSpPr>
          <p:nvPr>
            <p:ph sz="quarter" idx="1"/>
          </p:nvPr>
        </p:nvSpPr>
        <p:spPr/>
        <p:txBody>
          <a:bodyPr>
            <a:normAutofit/>
          </a:bodyPr>
          <a:lstStyle/>
          <a:p>
            <a:r>
              <a:rPr lang="zh-TW" altLang="en-US" dirty="0" smtClean="0"/>
              <a:t>經濟上可行性分析： </a:t>
            </a:r>
          </a:p>
          <a:p>
            <a:pPr lvl="1"/>
            <a:r>
              <a:rPr lang="zh-TW" altLang="en-US" dirty="0" smtClean="0"/>
              <a:t>是指針對企業規模方面來分析，如果是大企業在開發資訊系統的經費較高時， 我們就可以提供功能完整的資料庫系統。例如：</a:t>
            </a:r>
            <a:r>
              <a:rPr lang="en-US" altLang="zh-TW" dirty="0" smtClean="0"/>
              <a:t>Oracle </a:t>
            </a:r>
            <a:r>
              <a:rPr lang="zh-TW" altLang="en-US" dirty="0" smtClean="0"/>
              <a:t>或</a:t>
            </a:r>
            <a:r>
              <a:rPr lang="en-US" altLang="zh-TW" dirty="0" smtClean="0"/>
              <a:t>SQL Server</a:t>
            </a:r>
            <a:r>
              <a:rPr lang="zh-TW" altLang="en-US" dirty="0" smtClean="0"/>
              <a:t>。 </a:t>
            </a:r>
          </a:p>
          <a:p>
            <a:pPr lvl="1"/>
            <a:r>
              <a:rPr lang="zh-TW" altLang="en-US" dirty="0" smtClean="0"/>
              <a:t>   但是，對於小企業可能會要求</a:t>
            </a:r>
            <a:r>
              <a:rPr lang="en-US" altLang="zh-TW" dirty="0" smtClean="0"/>
              <a:t>Free</a:t>
            </a:r>
            <a:r>
              <a:rPr lang="zh-TW" altLang="en-US" dirty="0" smtClean="0"/>
              <a:t>的資料庫管理系統。例如</a:t>
            </a:r>
            <a:r>
              <a:rPr lang="en-US" altLang="zh-TW" dirty="0" smtClean="0"/>
              <a:t>MySQL</a:t>
            </a:r>
            <a:r>
              <a:rPr lang="zh-TW" altLang="en-US" dirty="0" smtClean="0"/>
              <a:t>。</a:t>
            </a:r>
          </a:p>
          <a:p>
            <a:endParaRPr lang="zh-TW" altLang="en-US" dirty="0"/>
          </a:p>
        </p:txBody>
      </p:sp>
    </p:spTree>
    <p:extLst>
      <p:ext uri="{BB962C8B-B14F-4D97-AF65-F5344CB8AC3E}">
        <p14:creationId xmlns:p14="http://schemas.microsoft.com/office/powerpoint/2010/main" val="26733051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a:t>
            </a:r>
            <a:r>
              <a:rPr lang="zh-TW" altLang="en-US" dirty="0"/>
              <a:t>選擇資料庫</a:t>
            </a:r>
            <a:r>
              <a:rPr lang="zh-TW" altLang="en-US" dirty="0" smtClean="0"/>
              <a:t>系統</a:t>
            </a:r>
            <a:endParaRPr lang="zh-TW" altLang="en-US" dirty="0"/>
          </a:p>
        </p:txBody>
      </p:sp>
      <p:sp>
        <p:nvSpPr>
          <p:cNvPr id="3" name="內容版面配置區 2"/>
          <p:cNvSpPr>
            <a:spLocks noGrp="1"/>
          </p:cNvSpPr>
          <p:nvPr>
            <p:ph sz="quarter" idx="1"/>
          </p:nvPr>
        </p:nvSpPr>
        <p:spPr/>
        <p:txBody>
          <a:bodyPr/>
          <a:lstStyle/>
          <a:p>
            <a:r>
              <a:rPr lang="zh-TW" altLang="en-US" dirty="0"/>
              <a:t>技術上可行性分析： </a:t>
            </a:r>
          </a:p>
          <a:p>
            <a:pPr lvl="1"/>
            <a:r>
              <a:rPr lang="zh-TW" altLang="en-US" dirty="0"/>
              <a:t>當大企業要使用</a:t>
            </a:r>
            <a:r>
              <a:rPr lang="en-US" altLang="zh-TW" dirty="0"/>
              <a:t>Oracle</a:t>
            </a:r>
            <a:r>
              <a:rPr lang="zh-TW" altLang="en-US" dirty="0"/>
              <a:t>資料庫管理系統時，則必須評估是否有</a:t>
            </a:r>
            <a:r>
              <a:rPr lang="en-US" altLang="zh-TW" dirty="0" err="1"/>
              <a:t>DBA</a:t>
            </a:r>
            <a:r>
              <a:rPr lang="zh-TW" altLang="en-US" dirty="0"/>
              <a:t>人才來設計與維護。 </a:t>
            </a:r>
          </a:p>
          <a:p>
            <a:pPr lvl="1"/>
            <a:r>
              <a:rPr lang="en-US" altLang="zh-TW" dirty="0"/>
              <a:t>【</a:t>
            </a:r>
            <a:r>
              <a:rPr lang="zh-TW" altLang="en-US" dirty="0"/>
              <a:t>目的</a:t>
            </a:r>
            <a:r>
              <a:rPr lang="en-US" altLang="zh-TW" dirty="0"/>
              <a:t>】</a:t>
            </a:r>
            <a:r>
              <a:rPr lang="zh-TW" altLang="en-US" dirty="0"/>
              <a:t>選擇最符合企業組織所需要的資料庫管理系統</a:t>
            </a:r>
          </a:p>
          <a:p>
            <a:pPr lvl="1"/>
            <a:r>
              <a:rPr lang="en-US" altLang="zh-TW" dirty="0"/>
              <a:t>【</a:t>
            </a:r>
            <a:r>
              <a:rPr lang="zh-TW" altLang="en-US" dirty="0"/>
              <a:t>方法</a:t>
            </a:r>
            <a:r>
              <a:rPr lang="en-US" altLang="zh-TW" dirty="0"/>
              <a:t>】</a:t>
            </a:r>
            <a:r>
              <a:rPr lang="zh-TW" altLang="en-US" dirty="0"/>
              <a:t>利用可行性分析，包括經濟上及技術上之可行性。 </a:t>
            </a:r>
          </a:p>
          <a:p>
            <a:pPr lvl="1"/>
            <a:r>
              <a:rPr lang="en-US" altLang="zh-TW" dirty="0"/>
              <a:t>【</a:t>
            </a:r>
            <a:r>
              <a:rPr lang="zh-TW" altLang="en-US" dirty="0"/>
              <a:t>產出</a:t>
            </a:r>
            <a:r>
              <a:rPr lang="en-US" altLang="zh-TW" dirty="0"/>
              <a:t>】</a:t>
            </a:r>
            <a:r>
              <a:rPr lang="zh-TW" altLang="en-US" dirty="0"/>
              <a:t>可行性報告書</a:t>
            </a:r>
          </a:p>
          <a:p>
            <a:endParaRPr lang="zh-TW" altLang="en-US" dirty="0"/>
          </a:p>
        </p:txBody>
      </p:sp>
    </p:spTree>
    <p:extLst>
      <p:ext uri="{BB962C8B-B14F-4D97-AF65-F5344CB8AC3E}">
        <p14:creationId xmlns:p14="http://schemas.microsoft.com/office/powerpoint/2010/main" val="4094407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a:t>
            </a:r>
            <a:r>
              <a:rPr lang="zh-TW" altLang="en-US" dirty="0" smtClean="0"/>
              <a:t>資料庫邏輯設計</a:t>
            </a:r>
            <a:endParaRPr lang="zh-TW" altLang="en-US" dirty="0"/>
          </a:p>
        </p:txBody>
      </p:sp>
      <p:sp>
        <p:nvSpPr>
          <p:cNvPr id="3" name="內容版面配置區 2"/>
          <p:cNvSpPr>
            <a:spLocks noGrp="1"/>
          </p:cNvSpPr>
          <p:nvPr>
            <p:ph sz="quarter" idx="1"/>
          </p:nvPr>
        </p:nvSpPr>
        <p:spPr/>
        <p:txBody>
          <a:bodyPr/>
          <a:lstStyle/>
          <a:p>
            <a:r>
              <a:rPr lang="zh-TW" altLang="en-US" smtClean="0"/>
              <a:t>在收集及分析使用者的各種需求並利用繪製成實體關係圖</a:t>
            </a:r>
            <a:r>
              <a:rPr lang="en-US" altLang="zh-TW" smtClean="0"/>
              <a:t>(ERD)(</a:t>
            </a:r>
            <a:r>
              <a:rPr lang="zh-TW" altLang="en-US" smtClean="0"/>
              <a:t>亦即概念資料模型</a:t>
            </a:r>
            <a:r>
              <a:rPr lang="en-US" altLang="zh-TW" smtClean="0"/>
              <a:t>)</a:t>
            </a:r>
            <a:r>
              <a:rPr lang="zh-TW" altLang="en-US" smtClean="0"/>
              <a:t>之後，接下來，就是要選擇用什麼「資料庫模型」來表達這些「概念資料模型」，也就是說，如何去設計資料庫，這個階段一般又稱為「資料庫邏輯設計」階段。 </a:t>
            </a:r>
          </a:p>
          <a:p>
            <a:r>
              <a:rPr lang="zh-TW" altLang="en-US" smtClean="0"/>
              <a:t>在這個階段中，我們必須要先決定用哪一種資料庫模型來表達我們先前所建立的</a:t>
            </a:r>
            <a:r>
              <a:rPr lang="en-US" altLang="zh-TW" smtClean="0"/>
              <a:t>ERD</a:t>
            </a:r>
            <a:r>
              <a:rPr lang="zh-TW" altLang="en-US" smtClean="0"/>
              <a:t>圖，資料庫模型的種類包括：階層式、網路式、關聯式及物件導向等資料模型。</a:t>
            </a:r>
            <a:endParaRPr lang="en-US" altLang="zh-TW" smtClean="0"/>
          </a:p>
          <a:p>
            <a:endParaRPr lang="zh-TW" altLang="en-US" dirty="0"/>
          </a:p>
        </p:txBody>
      </p:sp>
    </p:spTree>
    <p:extLst>
      <p:ext uri="{BB962C8B-B14F-4D97-AF65-F5344CB8AC3E}">
        <p14:creationId xmlns:p14="http://schemas.microsoft.com/office/powerpoint/2010/main" val="25176538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4.</a:t>
            </a:r>
            <a:r>
              <a:rPr lang="zh-TW" altLang="en-US" dirty="0"/>
              <a:t>資料庫邏輯設計</a:t>
            </a:r>
            <a:endParaRPr lang="zh-TW" altLang="en-US" dirty="0"/>
          </a:p>
        </p:txBody>
      </p:sp>
      <p:sp>
        <p:nvSpPr>
          <p:cNvPr id="3" name="內容版面配置區 2"/>
          <p:cNvSpPr>
            <a:spLocks noGrp="1"/>
          </p:cNvSpPr>
          <p:nvPr>
            <p:ph sz="quarter" idx="1"/>
          </p:nvPr>
        </p:nvSpPr>
        <p:spPr/>
        <p:txBody>
          <a:bodyPr/>
          <a:lstStyle/>
          <a:p>
            <a:r>
              <a:rPr lang="zh-TW" altLang="en-US" dirty="0" smtClean="0"/>
              <a:t>本章將以目前較普遍的關聯式資料模型來做為資料庫設計階段的資料表現。</a:t>
            </a:r>
          </a:p>
          <a:p>
            <a:r>
              <a:rPr lang="en-US" altLang="zh-TW" dirty="0" smtClean="0"/>
              <a:t>【</a:t>
            </a:r>
            <a:r>
              <a:rPr lang="zh-TW" altLang="en-US" dirty="0" smtClean="0"/>
              <a:t>目的</a:t>
            </a:r>
            <a:r>
              <a:rPr lang="en-US" altLang="zh-TW" dirty="0" smtClean="0"/>
              <a:t>】</a:t>
            </a:r>
          </a:p>
          <a:p>
            <a:pPr lvl="1"/>
            <a:r>
              <a:rPr lang="zh-TW" altLang="en-US" dirty="0" smtClean="0"/>
              <a:t>將「實體關聯圖</a:t>
            </a:r>
            <a:r>
              <a:rPr lang="en-US" altLang="zh-TW" dirty="0" smtClean="0"/>
              <a:t>(</a:t>
            </a:r>
            <a:r>
              <a:rPr lang="en-US" altLang="zh-TW" dirty="0" err="1" smtClean="0"/>
              <a:t>ERD</a:t>
            </a:r>
            <a:r>
              <a:rPr lang="en-US" altLang="zh-TW" dirty="0" smtClean="0"/>
              <a:t>)</a:t>
            </a:r>
            <a:r>
              <a:rPr lang="zh-TW" altLang="en-US" dirty="0" smtClean="0"/>
              <a:t>」轉換成「關聯式資料模型」</a:t>
            </a:r>
          </a:p>
          <a:p>
            <a:r>
              <a:rPr lang="en-US" altLang="zh-TW" dirty="0" smtClean="0"/>
              <a:t>【</a:t>
            </a:r>
            <a:r>
              <a:rPr lang="zh-TW" altLang="en-US" dirty="0" smtClean="0"/>
              <a:t>方法</a:t>
            </a:r>
            <a:r>
              <a:rPr lang="en-US" altLang="zh-TW" dirty="0" smtClean="0"/>
              <a:t>】</a:t>
            </a:r>
          </a:p>
          <a:p>
            <a:pPr lvl="1"/>
            <a:r>
              <a:rPr lang="en-US" altLang="zh-TW" dirty="0" smtClean="0"/>
              <a:t>1.</a:t>
            </a:r>
            <a:r>
              <a:rPr lang="zh-TW" altLang="en-US" dirty="0" smtClean="0"/>
              <a:t>資料庫正規化</a:t>
            </a:r>
            <a:endParaRPr lang="en-US" altLang="zh-TW" dirty="0" smtClean="0"/>
          </a:p>
          <a:p>
            <a:pPr lvl="1"/>
            <a:r>
              <a:rPr lang="en-US" altLang="zh-TW" dirty="0" err="1" smtClean="0"/>
              <a:t>2.ER</a:t>
            </a:r>
            <a:r>
              <a:rPr lang="zh-TW" altLang="en-US" dirty="0" smtClean="0"/>
              <a:t>圖轉換成對應表格的法則</a:t>
            </a:r>
            <a:endParaRPr lang="zh-TW" altLang="en-US" dirty="0"/>
          </a:p>
        </p:txBody>
      </p:sp>
    </p:spTree>
    <p:extLst>
      <p:ext uri="{BB962C8B-B14F-4D97-AF65-F5344CB8AC3E}">
        <p14:creationId xmlns:p14="http://schemas.microsoft.com/office/powerpoint/2010/main" val="19466284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4.</a:t>
            </a:r>
            <a:r>
              <a:rPr lang="zh-TW" altLang="en-US" dirty="0"/>
              <a:t>資料庫邏輯設計</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產出</a:t>
            </a:r>
            <a:r>
              <a:rPr lang="en-US" altLang="zh-TW" dirty="0" smtClean="0"/>
              <a:t>】</a:t>
            </a:r>
            <a:r>
              <a:rPr lang="zh-TW" altLang="en-US" dirty="0" smtClean="0"/>
              <a:t>關聯表</a:t>
            </a:r>
            <a:r>
              <a:rPr lang="en-US" altLang="zh-TW" dirty="0" smtClean="0"/>
              <a:t>(</a:t>
            </a:r>
            <a:r>
              <a:rPr lang="en-US" altLang="zh-TW" dirty="0" err="1" smtClean="0"/>
              <a:t>DDL</a:t>
            </a:r>
            <a:r>
              <a:rPr lang="en-US" altLang="zh-TW" dirty="0" smtClean="0"/>
              <a:t>)</a:t>
            </a:r>
          </a:p>
          <a:p>
            <a:r>
              <a:rPr lang="en-US" altLang="zh-TW" dirty="0" smtClean="0"/>
              <a:t>【</a:t>
            </a:r>
            <a:r>
              <a:rPr lang="zh-TW" altLang="en-US" dirty="0" smtClean="0"/>
              <a:t>說明</a:t>
            </a:r>
            <a:r>
              <a:rPr lang="en-US" altLang="zh-TW" dirty="0" smtClean="0"/>
              <a:t>】</a:t>
            </a:r>
            <a:r>
              <a:rPr lang="zh-TW" altLang="en-US" dirty="0"/>
              <a:t>在邏輯設計階段中，只需考量</a:t>
            </a:r>
            <a:endParaRPr lang="en-US" altLang="zh-TW" dirty="0" smtClean="0"/>
          </a:p>
          <a:p>
            <a:pPr lvl="1"/>
            <a:r>
              <a:rPr lang="zh-TW" altLang="en-US" dirty="0" smtClean="0"/>
              <a:t>資料表之間的關聯性</a:t>
            </a:r>
            <a:r>
              <a:rPr lang="en-US" altLang="zh-TW" dirty="0" smtClean="0"/>
              <a:t>(1:1, </a:t>
            </a:r>
            <a:r>
              <a:rPr lang="en-US" altLang="zh-TW" dirty="0" err="1" smtClean="0"/>
              <a:t>1:M</a:t>
            </a:r>
            <a:r>
              <a:rPr lang="en-US" altLang="zh-TW" dirty="0" smtClean="0"/>
              <a:t>, </a:t>
            </a:r>
            <a:r>
              <a:rPr lang="en-US" altLang="zh-TW" dirty="0" err="1" smtClean="0"/>
              <a:t>M:N</a:t>
            </a:r>
            <a:r>
              <a:rPr lang="en-US" altLang="zh-TW" dirty="0" smtClean="0"/>
              <a:t>)</a:t>
            </a:r>
          </a:p>
          <a:p>
            <a:pPr lvl="1"/>
            <a:r>
              <a:rPr lang="zh-TW" altLang="en-US" dirty="0" smtClean="0"/>
              <a:t>正規化</a:t>
            </a:r>
            <a:r>
              <a:rPr lang="en-US" altLang="zh-TW" dirty="0" smtClean="0"/>
              <a:t>(</a:t>
            </a:r>
            <a:r>
              <a:rPr lang="zh-TW" altLang="en-US" dirty="0" smtClean="0"/>
              <a:t>第一階到第三階，最多到</a:t>
            </a:r>
            <a:r>
              <a:rPr lang="en-US" altLang="zh-TW" dirty="0" err="1" smtClean="0"/>
              <a:t>BCNF</a:t>
            </a:r>
            <a:r>
              <a:rPr lang="en-US" altLang="zh-TW" dirty="0" smtClean="0"/>
              <a:t>)</a:t>
            </a:r>
          </a:p>
          <a:p>
            <a:pPr lvl="1"/>
            <a:r>
              <a:rPr lang="zh-TW" altLang="en-US" dirty="0" smtClean="0"/>
              <a:t>相關主鍵</a:t>
            </a:r>
            <a:endParaRPr lang="en-US" altLang="zh-TW" dirty="0" smtClean="0"/>
          </a:p>
          <a:p>
            <a:pPr lvl="1"/>
            <a:r>
              <a:rPr lang="zh-TW" altLang="en-US" dirty="0" smtClean="0"/>
              <a:t>外鍵</a:t>
            </a:r>
            <a:endParaRPr lang="en-US" altLang="zh-TW" dirty="0" smtClean="0"/>
          </a:p>
          <a:p>
            <a:pPr lvl="1"/>
            <a:r>
              <a:rPr lang="zh-TW" altLang="en-US" dirty="0" smtClean="0"/>
              <a:t>屬性</a:t>
            </a:r>
            <a:endParaRPr lang="en-US" altLang="zh-TW" dirty="0" smtClean="0"/>
          </a:p>
          <a:p>
            <a:pPr lvl="1"/>
            <a:r>
              <a:rPr lang="en-US" altLang="zh-TW" dirty="0" smtClean="0"/>
              <a:t>…</a:t>
            </a:r>
            <a:endParaRPr lang="zh-TW" altLang="en-US" dirty="0" smtClean="0"/>
          </a:p>
          <a:p>
            <a:endParaRPr lang="zh-TW" altLang="en-US" dirty="0"/>
          </a:p>
        </p:txBody>
      </p:sp>
    </p:spTree>
    <p:extLst>
      <p:ext uri="{BB962C8B-B14F-4D97-AF65-F5344CB8AC3E}">
        <p14:creationId xmlns:p14="http://schemas.microsoft.com/office/powerpoint/2010/main" val="28254233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4.</a:t>
            </a:r>
            <a:r>
              <a:rPr lang="zh-TW" altLang="en-US" dirty="0"/>
              <a:t>資料庫</a:t>
            </a:r>
            <a:r>
              <a:rPr lang="zh-TW" altLang="en-US" dirty="0" smtClean="0"/>
              <a:t>邏輯設計</a:t>
            </a:r>
            <a:r>
              <a:rPr lang="en-US" altLang="zh-TW" dirty="0" smtClean="0"/>
              <a:t/>
            </a:r>
            <a:br>
              <a:rPr lang="en-US" altLang="zh-TW" dirty="0" smtClean="0"/>
            </a:br>
            <a:endParaRPr lang="zh-TW" altLang="en-US" dirty="0"/>
          </a:p>
        </p:txBody>
      </p:sp>
      <p:sp>
        <p:nvSpPr>
          <p:cNvPr id="7" name="內容版面配置區 6"/>
          <p:cNvSpPr>
            <a:spLocks noGrp="1"/>
          </p:cNvSpPr>
          <p:nvPr>
            <p:ph sz="quarter" idx="1"/>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80728"/>
            <a:ext cx="786765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1568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a:t>
            </a:r>
            <a:r>
              <a:rPr lang="zh-TW" altLang="en-US" dirty="0"/>
              <a:t>舉例</a:t>
            </a:r>
            <a:r>
              <a:rPr lang="en-US" altLang="zh-TW" dirty="0" smtClean="0"/>
              <a:t>】</a:t>
            </a:r>
            <a:endParaRPr lang="zh-TW" altLang="en-US" dirty="0"/>
          </a:p>
        </p:txBody>
      </p:sp>
      <p:sp>
        <p:nvSpPr>
          <p:cNvPr id="3" name="內容版面配置區 2"/>
          <p:cNvSpPr>
            <a:spLocks noGrp="1"/>
          </p:cNvSpPr>
          <p:nvPr>
            <p:ph sz="quarter" idx="1"/>
          </p:nvPr>
        </p:nvSpPr>
        <p:spPr/>
        <p:txBody>
          <a:bodyPr/>
          <a:lstStyle/>
          <a:p>
            <a:r>
              <a:rPr lang="zh-TW" altLang="en-US" dirty="0" smtClean="0"/>
              <a:t>下圖將「客戶」與「訂單」一對多關係的</a:t>
            </a:r>
            <a:r>
              <a:rPr lang="en-US" altLang="zh-TW" dirty="0" smtClean="0"/>
              <a:t>ER</a:t>
            </a:r>
            <a:r>
              <a:rPr lang="zh-TW" altLang="en-US" dirty="0" smtClean="0"/>
              <a:t>圖轉換成關聯式資料模型的表示方式，其中在多關係一方的「訂單」表中必須再加上「客戶編號」欄位</a:t>
            </a:r>
            <a:r>
              <a:rPr lang="en-US" altLang="zh-TW" dirty="0" smtClean="0"/>
              <a:t>(</a:t>
            </a:r>
            <a:r>
              <a:rPr lang="zh-TW" altLang="en-US" dirty="0" smtClean="0"/>
              <a:t>即所謂</a:t>
            </a:r>
            <a:r>
              <a:rPr lang="en-US" altLang="zh-TW" dirty="0" smtClean="0"/>
              <a:t>Foreign Key</a:t>
            </a:r>
            <a:r>
              <a:rPr lang="zh-TW" altLang="en-US" dirty="0" smtClean="0"/>
              <a:t>外來鍵</a:t>
            </a:r>
            <a:r>
              <a:rPr lang="en-US" altLang="zh-TW" dirty="0" smtClean="0"/>
              <a:t>)</a:t>
            </a:r>
            <a:r>
              <a:rPr lang="zh-TW" altLang="en-US" dirty="0" smtClean="0"/>
              <a:t>來連接單一關係的「客戶」表。 </a:t>
            </a:r>
          </a:p>
          <a:p>
            <a:r>
              <a:rPr lang="zh-TW" altLang="en-US" dirty="0" smtClean="0"/>
              <a:t>我們在關聯式資料模型的關聯表中，主鍵欄位會加上底線，而外來鍵欄位會加上虛線的底線。</a:t>
            </a:r>
          </a:p>
          <a:p>
            <a:endParaRPr lang="zh-TW" altLang="en-US" dirty="0"/>
          </a:p>
        </p:txBody>
      </p:sp>
    </p:spTree>
    <p:extLst>
      <p:ext uri="{BB962C8B-B14F-4D97-AF65-F5344CB8AC3E}">
        <p14:creationId xmlns:p14="http://schemas.microsoft.com/office/powerpoint/2010/main" val="600425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7" name="內容版面配置區 6"/>
          <p:cNvSpPr>
            <a:spLocks noGrp="1"/>
          </p:cNvSpPr>
          <p:nvPr>
            <p:ph sz="quarter"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268760"/>
            <a:ext cx="873442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891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a:t>
            </a:r>
            <a:r>
              <a:rPr lang="zh-TW" altLang="en-US" dirty="0" smtClean="0"/>
              <a:t>資料庫實體設計</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目的</a:t>
            </a:r>
            <a:r>
              <a:rPr lang="en-US" altLang="zh-TW" dirty="0" smtClean="0"/>
              <a:t>】</a:t>
            </a:r>
            <a:r>
              <a:rPr lang="zh-TW" altLang="en-US" dirty="0" smtClean="0"/>
              <a:t>描述儲存資料庫的實體規格，以及資料如何有效存取。</a:t>
            </a:r>
          </a:p>
          <a:p>
            <a:r>
              <a:rPr lang="en-US" altLang="zh-TW" dirty="0" smtClean="0"/>
              <a:t>【</a:t>
            </a:r>
            <a:r>
              <a:rPr lang="zh-TW" altLang="en-US" dirty="0" smtClean="0"/>
              <a:t>方法</a:t>
            </a:r>
            <a:r>
              <a:rPr lang="en-US" altLang="zh-TW" dirty="0" smtClean="0"/>
              <a:t>】 SQL</a:t>
            </a:r>
            <a:r>
              <a:rPr lang="zh-TW" altLang="en-US" dirty="0" smtClean="0"/>
              <a:t>與程式語言結合</a:t>
            </a:r>
          </a:p>
          <a:p>
            <a:r>
              <a:rPr lang="en-US" altLang="zh-TW" dirty="0" smtClean="0"/>
              <a:t>【</a:t>
            </a:r>
            <a:r>
              <a:rPr lang="zh-TW" altLang="en-US" dirty="0" smtClean="0"/>
              <a:t>產出</a:t>
            </a:r>
            <a:r>
              <a:rPr lang="en-US" altLang="zh-TW" dirty="0" smtClean="0"/>
              <a:t>】</a:t>
            </a:r>
            <a:r>
              <a:rPr lang="zh-TW" altLang="en-US" dirty="0" smtClean="0"/>
              <a:t>實體綱目</a:t>
            </a:r>
            <a:r>
              <a:rPr lang="en-US" altLang="zh-TW" dirty="0" smtClean="0"/>
              <a:t>(Physical Schema)</a:t>
            </a:r>
            <a:r>
              <a:rPr lang="zh-TW" altLang="en-US" dirty="0" smtClean="0"/>
              <a:t>亦即真正的記錄。</a:t>
            </a:r>
          </a:p>
          <a:p>
            <a:r>
              <a:rPr lang="en-US" altLang="zh-TW" dirty="0" smtClean="0"/>
              <a:t>【</a:t>
            </a:r>
            <a:r>
              <a:rPr lang="zh-TW" altLang="en-US" dirty="0" smtClean="0"/>
              <a:t>說明</a:t>
            </a:r>
            <a:r>
              <a:rPr lang="en-US" altLang="zh-TW" dirty="0" smtClean="0"/>
              <a:t>】</a:t>
            </a:r>
          </a:p>
          <a:p>
            <a:pPr lvl="1"/>
            <a:r>
              <a:rPr lang="zh-TW" altLang="en-US" dirty="0" smtClean="0"/>
              <a:t>資料庫邏輯設計雖然定義了資料結構</a:t>
            </a:r>
            <a:r>
              <a:rPr lang="en-US" altLang="zh-TW" dirty="0" smtClean="0"/>
              <a:t>(</a:t>
            </a:r>
            <a:r>
              <a:rPr lang="en-US" altLang="zh-TW" dirty="0" err="1" smtClean="0"/>
              <a:t>DDL</a:t>
            </a:r>
            <a:r>
              <a:rPr lang="en-US" altLang="zh-TW" dirty="0" smtClean="0"/>
              <a:t>)</a:t>
            </a:r>
            <a:r>
              <a:rPr lang="zh-TW" altLang="en-US" dirty="0" smtClean="0"/>
              <a:t>，實際上並沒有儲存任何資料，實體設計則必須要考量採用何種儲存檔案結構、儲取方法及儲存的輔助記憶體設備。</a:t>
            </a:r>
          </a:p>
          <a:p>
            <a:endParaRPr lang="zh-TW" altLang="en-US" dirty="0"/>
          </a:p>
        </p:txBody>
      </p:sp>
    </p:spTree>
    <p:extLst>
      <p:ext uri="{BB962C8B-B14F-4D97-AF65-F5344CB8AC3E}">
        <p14:creationId xmlns:p14="http://schemas.microsoft.com/office/powerpoint/2010/main" val="755850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altLang="zh-TW" smtClean="0"/>
              <a:t>6-2  </a:t>
            </a:r>
            <a:r>
              <a:rPr lang="zh-TW" altLang="en-US" smtClean="0"/>
              <a:t>資料庫的意義</a:t>
            </a:r>
            <a:endParaRPr lang="zh-TW" altLang="zh-TW" dirty="0" smtClean="0"/>
          </a:p>
        </p:txBody>
      </p:sp>
      <p:sp>
        <p:nvSpPr>
          <p:cNvPr id="3" name="內容版面配置區 2"/>
          <p:cNvSpPr>
            <a:spLocks noGrp="1"/>
          </p:cNvSpPr>
          <p:nvPr>
            <p:ph sz="quarter" idx="1"/>
          </p:nvPr>
        </p:nvSpPr>
        <p:spPr/>
        <p:txBody>
          <a:bodyPr/>
          <a:lstStyle/>
          <a:p>
            <a:r>
              <a:rPr lang="zh-TW" altLang="en-US" smtClean="0"/>
              <a:t>隨著資訊科技的進步，資料庫系統帶給我們極大的便利。</a:t>
            </a:r>
            <a:endParaRPr lang="en-US" altLang="zh-TW" smtClean="0"/>
          </a:p>
          <a:p>
            <a:r>
              <a:rPr lang="zh-TW" altLang="en-US" smtClean="0"/>
              <a:t>例如：我們要借閱某一本書，想知道該本書是否正放在某一圖書館中，並且尚未被預約借出。</a:t>
            </a:r>
            <a:endParaRPr lang="en-US" altLang="zh-TW" smtClean="0"/>
          </a:p>
          <a:p>
            <a:r>
              <a:rPr lang="zh-TW" altLang="en-US" smtClean="0"/>
              <a:t>此時，我們只要透過網路就可以立即查詢到這本書的相關訊息。而這種便利性最主要的幕後工程就是圖書館中有一部功能強大的資料庫。</a:t>
            </a:r>
          </a:p>
          <a:p>
            <a:endParaRPr lang="zh-TW" altLang="en-US" dirty="0"/>
          </a:p>
        </p:txBody>
      </p:sp>
    </p:spTree>
  </p:cSld>
  <p:clrMapOvr>
    <a:masterClrMapping/>
  </p:clrMapOvr>
  <p:transition>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6-6  </a:t>
            </a:r>
            <a:r>
              <a:rPr lang="zh-TW" altLang="en-US" smtClean="0"/>
              <a:t>資料庫系統的架構</a:t>
            </a:r>
            <a:endParaRPr lang="zh-TW" altLang="en-US" dirty="0"/>
          </a:p>
        </p:txBody>
      </p:sp>
      <p:sp>
        <p:nvSpPr>
          <p:cNvPr id="4" name="內容版面配置區 3"/>
          <p:cNvSpPr>
            <a:spLocks noGrp="1"/>
          </p:cNvSpPr>
          <p:nvPr>
            <p:ph sz="quarter" idx="1"/>
          </p:nvPr>
        </p:nvSpPr>
        <p:spPr/>
        <p:txBody>
          <a:bodyPr/>
          <a:lstStyle/>
          <a:p>
            <a:r>
              <a:rPr lang="zh-TW" altLang="en-US" dirty="0" smtClean="0"/>
              <a:t>在前一章節中，我們完成「資料庫的設計」之後，接下來，就要決定用那一種資料庫系統的架構最有效率，亦即讓使用者方便來存取資料庫中的資料。</a:t>
            </a:r>
            <a:endParaRPr lang="en-US" altLang="zh-TW" dirty="0" smtClean="0"/>
          </a:p>
          <a:p>
            <a:r>
              <a:rPr lang="zh-TW" altLang="en-US" dirty="0" smtClean="0"/>
              <a:t>基本上，資料庫系統的架構可分為四種，如下所示： </a:t>
            </a:r>
          </a:p>
          <a:p>
            <a:pPr lvl="1"/>
            <a:r>
              <a:rPr lang="en-US" altLang="zh-TW" dirty="0" smtClean="0"/>
              <a:t>1. </a:t>
            </a:r>
            <a:r>
              <a:rPr lang="zh-TW" altLang="en-US" dirty="0" smtClean="0"/>
              <a:t>單機架構</a:t>
            </a:r>
          </a:p>
          <a:p>
            <a:pPr lvl="1"/>
            <a:r>
              <a:rPr lang="en-US" altLang="zh-TW" dirty="0" smtClean="0"/>
              <a:t>2. </a:t>
            </a:r>
            <a:r>
              <a:rPr lang="zh-TW" altLang="en-US" dirty="0" smtClean="0"/>
              <a:t>主從式架構</a:t>
            </a:r>
            <a:r>
              <a:rPr lang="en-US" altLang="zh-TW" dirty="0" smtClean="0"/>
              <a:t>(Client-Server) </a:t>
            </a:r>
          </a:p>
          <a:p>
            <a:pPr lvl="1"/>
            <a:r>
              <a:rPr lang="en-US" altLang="zh-TW" dirty="0" smtClean="0"/>
              <a:t>3. </a:t>
            </a:r>
            <a:r>
              <a:rPr lang="zh-TW" altLang="en-US" dirty="0" smtClean="0"/>
              <a:t>三層式架構</a:t>
            </a:r>
            <a:r>
              <a:rPr lang="en-US" altLang="zh-TW" dirty="0" smtClean="0"/>
              <a:t>(3-Tier) </a:t>
            </a:r>
          </a:p>
          <a:p>
            <a:pPr lvl="1"/>
            <a:r>
              <a:rPr lang="en-US" altLang="zh-TW" dirty="0" smtClean="0"/>
              <a:t>4. </a:t>
            </a:r>
            <a:r>
              <a:rPr lang="zh-TW" altLang="en-US" dirty="0" smtClean="0"/>
              <a:t>分散式架構</a:t>
            </a:r>
            <a:r>
              <a:rPr lang="en-US" altLang="zh-TW" dirty="0" smtClean="0"/>
              <a:t>(Distributed)</a:t>
            </a:r>
          </a:p>
          <a:p>
            <a:endParaRPr lang="zh-TW" altLang="en-US" dirty="0"/>
          </a:p>
        </p:txBody>
      </p:sp>
    </p:spTree>
    <p:extLst>
      <p:ext uri="{BB962C8B-B14F-4D97-AF65-F5344CB8AC3E}">
        <p14:creationId xmlns:p14="http://schemas.microsoft.com/office/powerpoint/2010/main" val="1131114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212976"/>
            <a:ext cx="5077026" cy="311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標題 2"/>
          <p:cNvSpPr>
            <a:spLocks noGrp="1"/>
          </p:cNvSpPr>
          <p:nvPr>
            <p:ph type="title"/>
          </p:nvPr>
        </p:nvSpPr>
        <p:spPr/>
        <p:txBody>
          <a:bodyPr/>
          <a:lstStyle/>
          <a:p>
            <a:r>
              <a:rPr lang="en-US" altLang="zh-TW" smtClean="0"/>
              <a:t>6-1 </a:t>
            </a:r>
            <a:r>
              <a:rPr lang="zh-TW" altLang="en-US" smtClean="0"/>
              <a:t>單機架構</a:t>
            </a:r>
            <a:endParaRPr lang="zh-TW" altLang="en-US" dirty="0"/>
          </a:p>
        </p:txBody>
      </p:sp>
      <p:sp>
        <p:nvSpPr>
          <p:cNvPr id="5" name="內容版面配置區 4"/>
          <p:cNvSpPr>
            <a:spLocks noGrp="1"/>
          </p:cNvSpPr>
          <p:nvPr>
            <p:ph sz="quarter" idx="1"/>
          </p:nvPr>
        </p:nvSpPr>
        <p:spPr/>
        <p:txBody>
          <a:bodyPr/>
          <a:lstStyle/>
          <a:p>
            <a:r>
              <a:rPr lang="en-US" altLang="zh-TW" dirty="0" smtClean="0"/>
              <a:t>【</a:t>
            </a:r>
            <a:r>
              <a:rPr lang="zh-TW" altLang="en-US" dirty="0" smtClean="0"/>
              <a:t>定義</a:t>
            </a:r>
            <a:r>
              <a:rPr lang="en-US" altLang="zh-TW" dirty="0" smtClean="0"/>
              <a:t>】</a:t>
            </a:r>
            <a:r>
              <a:rPr lang="zh-TW" altLang="en-US" dirty="0" smtClean="0"/>
              <a:t>是指資料庫系統與應用程式同時集中於同一台主機上執行。</a:t>
            </a:r>
          </a:p>
          <a:p>
            <a:r>
              <a:rPr lang="en-US" altLang="zh-TW" dirty="0" smtClean="0"/>
              <a:t>【</a:t>
            </a:r>
            <a:r>
              <a:rPr lang="zh-TW" altLang="en-US" dirty="0" smtClean="0"/>
              <a:t>適用時機</a:t>
            </a:r>
            <a:r>
              <a:rPr lang="en-US" altLang="zh-TW" dirty="0" smtClean="0"/>
              <a:t>】</a:t>
            </a:r>
            <a:r>
              <a:rPr lang="zh-TW" altLang="en-US" dirty="0" smtClean="0"/>
              <a:t>沒有網路的環境或只有一台主機的情況。</a:t>
            </a:r>
          </a:p>
          <a:p>
            <a:r>
              <a:rPr lang="en-US" altLang="zh-TW" dirty="0" smtClean="0"/>
              <a:t>【</a:t>
            </a:r>
            <a:r>
              <a:rPr lang="zh-TW" altLang="en-US" dirty="0" smtClean="0"/>
              <a:t>架構圖</a:t>
            </a:r>
            <a:r>
              <a:rPr lang="en-US" altLang="zh-TW" dirty="0" smtClean="0"/>
              <a:t>】</a:t>
            </a:r>
          </a:p>
          <a:p>
            <a:endParaRPr lang="zh-TW" altLang="en-US" dirty="0"/>
          </a:p>
        </p:txBody>
      </p:sp>
    </p:spTree>
    <p:extLst>
      <p:ext uri="{BB962C8B-B14F-4D97-AF65-F5344CB8AC3E}">
        <p14:creationId xmlns:p14="http://schemas.microsoft.com/office/powerpoint/2010/main" val="1749948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優缺點</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優點</a:t>
            </a:r>
            <a:r>
              <a:rPr lang="en-US" altLang="zh-TW" dirty="0" smtClean="0"/>
              <a:t>】</a:t>
            </a:r>
            <a:r>
              <a:rPr lang="zh-TW" altLang="en-US" dirty="0" smtClean="0"/>
              <a:t>資料保密</a:t>
            </a:r>
            <a:r>
              <a:rPr lang="en-US" altLang="zh-TW" dirty="0" smtClean="0"/>
              <a:t>(Data Security)</a:t>
            </a:r>
            <a:r>
              <a:rPr lang="zh-TW" altLang="en-US" dirty="0" smtClean="0"/>
              <a:t>性高。</a:t>
            </a:r>
          </a:p>
          <a:p>
            <a:r>
              <a:rPr lang="en-US" altLang="zh-TW" dirty="0" smtClean="0"/>
              <a:t>【</a:t>
            </a:r>
            <a:r>
              <a:rPr lang="zh-TW" altLang="en-US" dirty="0" smtClean="0"/>
              <a:t>缺點</a:t>
            </a:r>
            <a:r>
              <a:rPr lang="en-US" altLang="zh-TW" dirty="0" smtClean="0"/>
              <a:t>】</a:t>
            </a:r>
          </a:p>
          <a:p>
            <a:pPr lvl="1"/>
            <a:r>
              <a:rPr lang="en-US" altLang="zh-TW" dirty="0" smtClean="0"/>
              <a:t>1.</a:t>
            </a:r>
            <a:r>
              <a:rPr lang="zh-TW" altLang="en-US" dirty="0" smtClean="0"/>
              <a:t>資料庫系統不易與組織一起成長，亦即中大型公司無法適用</a:t>
            </a:r>
            <a:r>
              <a:rPr lang="en-US" altLang="zh-TW" dirty="0" smtClean="0"/>
              <a:t>(</a:t>
            </a:r>
            <a:r>
              <a:rPr lang="zh-TW" altLang="en-US" dirty="0" smtClean="0"/>
              <a:t>因為小公司逐漸成長為大公司時，其部門就會增加，而各個部門要使用相同的資料庫</a:t>
            </a:r>
            <a:r>
              <a:rPr lang="en-US" altLang="zh-TW" dirty="0" smtClean="0"/>
              <a:t>)</a:t>
            </a:r>
            <a:r>
              <a:rPr lang="zh-TW" altLang="en-US" dirty="0" smtClean="0"/>
              <a:t>。</a:t>
            </a:r>
          </a:p>
          <a:p>
            <a:pPr lvl="1"/>
            <a:r>
              <a:rPr lang="en-US" altLang="zh-TW" dirty="0" smtClean="0"/>
              <a:t>2.</a:t>
            </a:r>
            <a:r>
              <a:rPr lang="zh-TW" altLang="en-US" dirty="0" smtClean="0"/>
              <a:t>資料無法分享。 </a:t>
            </a:r>
          </a:p>
          <a:p>
            <a:pPr lvl="1"/>
            <a:r>
              <a:rPr lang="en-US" altLang="zh-TW" dirty="0" smtClean="0"/>
              <a:t>3.</a:t>
            </a:r>
            <a:r>
              <a:rPr lang="zh-TW" altLang="en-US" dirty="0" smtClean="0"/>
              <a:t>容易造成資料的重複 </a:t>
            </a:r>
          </a:p>
          <a:p>
            <a:pPr lvl="2"/>
            <a:r>
              <a:rPr lang="zh-TW" altLang="en-US" dirty="0" smtClean="0"/>
              <a:t>如：「教務處」與「學務處」的學籍資料要獨立的輸入</a:t>
            </a:r>
            <a:endParaRPr lang="en-US" altLang="zh-TW" dirty="0" smtClean="0"/>
          </a:p>
          <a:p>
            <a:endParaRPr lang="zh-TW" altLang="en-US" dirty="0"/>
          </a:p>
        </p:txBody>
      </p:sp>
    </p:spTree>
    <p:extLst>
      <p:ext uri="{BB962C8B-B14F-4D97-AF65-F5344CB8AC3E}">
        <p14:creationId xmlns:p14="http://schemas.microsoft.com/office/powerpoint/2010/main" val="20986231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  </a:t>
            </a:r>
            <a:r>
              <a:rPr lang="zh-TW" altLang="en-US" smtClean="0"/>
              <a:t>主從式架構</a:t>
            </a:r>
            <a:r>
              <a:rPr lang="en-US" altLang="zh-TW" smtClean="0"/>
              <a:t>(Client-Server)</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定義</a:t>
            </a:r>
            <a:r>
              <a:rPr lang="en-US" altLang="zh-TW" dirty="0" smtClean="0"/>
              <a:t>】</a:t>
            </a:r>
          </a:p>
          <a:p>
            <a:pPr lvl="1"/>
            <a:r>
              <a:rPr lang="zh-TW" altLang="en-US" dirty="0" smtClean="0"/>
              <a:t>是指資料庫系統獨立放在一台「資料庫伺服器」中，而使用者利用本機端的應用程式，並透過網路連接到後端的「資料庫伺服器」。</a:t>
            </a:r>
          </a:p>
          <a:p>
            <a:r>
              <a:rPr lang="en-US" altLang="zh-TW" dirty="0" smtClean="0"/>
              <a:t>【</a:t>
            </a:r>
            <a:r>
              <a:rPr lang="zh-TW" altLang="en-US" dirty="0" smtClean="0"/>
              <a:t>適用時機</a:t>
            </a:r>
            <a:r>
              <a:rPr lang="en-US" altLang="zh-TW" dirty="0" smtClean="0"/>
              <a:t>】</a:t>
            </a:r>
          </a:p>
          <a:p>
            <a:pPr lvl="1"/>
            <a:r>
              <a:rPr lang="zh-TW" altLang="en-US" dirty="0" smtClean="0"/>
              <a:t>區域性的網路環境，亦即公司內部的資訊系統的資料庫架構。</a:t>
            </a:r>
          </a:p>
          <a:p>
            <a:endParaRPr lang="zh-TW" altLang="en-US" dirty="0"/>
          </a:p>
        </p:txBody>
      </p:sp>
    </p:spTree>
    <p:extLst>
      <p:ext uri="{BB962C8B-B14F-4D97-AF65-F5344CB8AC3E}">
        <p14:creationId xmlns:p14="http://schemas.microsoft.com/office/powerpoint/2010/main" val="41557415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1340768"/>
            <a:ext cx="485775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標題 2"/>
          <p:cNvSpPr>
            <a:spLocks noGrp="1"/>
          </p:cNvSpPr>
          <p:nvPr>
            <p:ph type="title"/>
          </p:nvPr>
        </p:nvSpPr>
        <p:spPr/>
        <p:txBody>
          <a:bodyPr/>
          <a:lstStyle/>
          <a:p>
            <a:r>
              <a:rPr lang="en-US" altLang="zh-TW" smtClean="0"/>
              <a:t>【</a:t>
            </a:r>
            <a:r>
              <a:rPr lang="zh-TW" altLang="en-US" smtClean="0"/>
              <a:t>架構圖</a:t>
            </a:r>
            <a:r>
              <a:rPr lang="en-US" altLang="zh-TW" smtClean="0"/>
              <a:t>】</a:t>
            </a:r>
            <a:endParaRPr lang="zh-TW" altLang="en-US" dirty="0"/>
          </a:p>
        </p:txBody>
      </p:sp>
      <p:sp>
        <p:nvSpPr>
          <p:cNvPr id="8" name="內容版面配置區 7"/>
          <p:cNvSpPr>
            <a:spLocks noGrp="1"/>
          </p:cNvSpPr>
          <p:nvPr>
            <p:ph sz="quarter" idx="1"/>
          </p:nvPr>
        </p:nvSpPr>
        <p:spPr/>
        <p:txBody>
          <a:bodyPr/>
          <a:lstStyle/>
          <a:p>
            <a:endParaRPr lang="zh-TW" altLang="en-US"/>
          </a:p>
        </p:txBody>
      </p:sp>
    </p:spTree>
    <p:extLst>
      <p:ext uri="{BB962C8B-B14F-4D97-AF65-F5344CB8AC3E}">
        <p14:creationId xmlns:p14="http://schemas.microsoft.com/office/powerpoint/2010/main" val="32104701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a:t>
            </a:r>
            <a:r>
              <a:rPr lang="zh-TW" altLang="en-US" dirty="0"/>
              <a:t>優點</a:t>
            </a:r>
            <a:r>
              <a:rPr lang="en-US" altLang="zh-TW" dirty="0"/>
              <a:t>】</a:t>
            </a:r>
          </a:p>
        </p:txBody>
      </p:sp>
      <p:sp>
        <p:nvSpPr>
          <p:cNvPr id="3" name="內容版面配置區 2"/>
          <p:cNvSpPr>
            <a:spLocks noGrp="1"/>
          </p:cNvSpPr>
          <p:nvPr>
            <p:ph sz="quarter" idx="1"/>
          </p:nvPr>
        </p:nvSpPr>
        <p:spPr/>
        <p:txBody>
          <a:bodyPr>
            <a:normAutofit/>
          </a:bodyPr>
          <a:lstStyle/>
          <a:p>
            <a:r>
              <a:rPr lang="en-US" altLang="zh-TW" dirty="0" smtClean="0"/>
              <a:t>1.</a:t>
            </a:r>
            <a:r>
              <a:rPr lang="zh-TW" altLang="en-US" dirty="0" smtClean="0"/>
              <a:t>避免資料的重覆</a:t>
            </a:r>
            <a:r>
              <a:rPr lang="en-US" altLang="zh-TW" dirty="0" smtClean="0"/>
              <a:t>(Redundancy)</a:t>
            </a:r>
            <a:r>
              <a:rPr lang="zh-TW" altLang="en-US" dirty="0" smtClean="0"/>
              <a:t>：</a:t>
            </a:r>
            <a:endParaRPr lang="en-US" altLang="zh-TW" dirty="0" smtClean="0"/>
          </a:p>
          <a:p>
            <a:pPr lvl="1"/>
            <a:r>
              <a:rPr lang="zh-TW" altLang="en-US" dirty="0" smtClean="0"/>
              <a:t>亦即相同的資料，只要輸入一次即可。例如：學校只要建立「學籍資料」就可以同時提供給「教務處」與「學務處」的使用。</a:t>
            </a:r>
          </a:p>
          <a:p>
            <a:r>
              <a:rPr lang="en-US" altLang="zh-TW" dirty="0" smtClean="0"/>
              <a:t>2.</a:t>
            </a:r>
            <a:r>
              <a:rPr lang="zh-TW" altLang="en-US" dirty="0" smtClean="0"/>
              <a:t>達成資料的一致性</a:t>
            </a:r>
            <a:r>
              <a:rPr lang="en-US" altLang="zh-TW" dirty="0" smtClean="0"/>
              <a:t>(Consistency)</a:t>
            </a:r>
            <a:r>
              <a:rPr lang="zh-TW" altLang="en-US" dirty="0" smtClean="0"/>
              <a:t>：</a:t>
            </a:r>
            <a:endParaRPr lang="en-US" altLang="zh-TW" dirty="0" smtClean="0"/>
          </a:p>
          <a:p>
            <a:pPr lvl="1"/>
            <a:r>
              <a:rPr lang="zh-TW" altLang="en-US" dirty="0" smtClean="0"/>
              <a:t>亦即透過資料集中管理，來避免資料重覆，進而達到資料的一致性。</a:t>
            </a:r>
          </a:p>
          <a:p>
            <a:r>
              <a:rPr lang="en-US" altLang="zh-TW" dirty="0" smtClean="0"/>
              <a:t>3.</a:t>
            </a:r>
            <a:r>
              <a:rPr lang="zh-TW" altLang="en-US" dirty="0" smtClean="0"/>
              <a:t>達成資料共享</a:t>
            </a:r>
            <a:r>
              <a:rPr lang="en-US" altLang="zh-TW" dirty="0" smtClean="0"/>
              <a:t>(Data Sharing)</a:t>
            </a:r>
            <a:r>
              <a:rPr lang="zh-TW" altLang="en-US" dirty="0" smtClean="0"/>
              <a:t>：</a:t>
            </a:r>
            <a:endParaRPr lang="en-US" altLang="zh-TW" dirty="0" smtClean="0"/>
          </a:p>
          <a:p>
            <a:pPr lvl="1"/>
            <a:r>
              <a:rPr lang="zh-TW" altLang="en-US" dirty="0" smtClean="0"/>
              <a:t>亦即透過資料集中化的機制來分享給相關部門的使用者。</a:t>
            </a:r>
          </a:p>
          <a:p>
            <a:pPr lvl="1"/>
            <a:endParaRPr lang="zh-TW" altLang="en-US" dirty="0"/>
          </a:p>
        </p:txBody>
      </p:sp>
    </p:spTree>
    <p:extLst>
      <p:ext uri="{BB962C8B-B14F-4D97-AF65-F5344CB8AC3E}">
        <p14:creationId xmlns:p14="http://schemas.microsoft.com/office/powerpoint/2010/main" val="33129359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缺點</a:t>
            </a:r>
            <a:r>
              <a:rPr lang="en-US" altLang="zh-TW" dirty="0" smtClean="0"/>
              <a:t>】</a:t>
            </a:r>
            <a:endParaRPr lang="zh-TW" altLang="en-US" dirty="0"/>
          </a:p>
        </p:txBody>
      </p:sp>
      <p:sp>
        <p:nvSpPr>
          <p:cNvPr id="3" name="內容版面配置區 2"/>
          <p:cNvSpPr>
            <a:spLocks noGrp="1"/>
          </p:cNvSpPr>
          <p:nvPr>
            <p:ph sz="quarter" idx="1"/>
          </p:nvPr>
        </p:nvSpPr>
        <p:spPr/>
        <p:txBody>
          <a:bodyPr/>
          <a:lstStyle/>
          <a:p>
            <a:r>
              <a:rPr lang="zh-TW" altLang="en-US" dirty="0" smtClean="0"/>
              <a:t>更新</a:t>
            </a:r>
            <a:r>
              <a:rPr lang="zh-TW" altLang="en-US" dirty="0"/>
              <a:t>版本或修改時，必須要花費時間較長。</a:t>
            </a:r>
          </a:p>
          <a:p>
            <a:r>
              <a:rPr lang="zh-TW" altLang="en-US" dirty="0"/>
              <a:t>因為使用者的本機端的應用程式都必須要一一重新安裝。</a:t>
            </a:r>
          </a:p>
          <a:p>
            <a:endParaRPr lang="zh-TW" altLang="en-US" dirty="0"/>
          </a:p>
        </p:txBody>
      </p:sp>
    </p:spTree>
    <p:extLst>
      <p:ext uri="{BB962C8B-B14F-4D97-AF65-F5344CB8AC3E}">
        <p14:creationId xmlns:p14="http://schemas.microsoft.com/office/powerpoint/2010/main" val="17307229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6-3  </a:t>
            </a:r>
            <a:r>
              <a:rPr lang="zh-TW" altLang="en-US" smtClean="0"/>
              <a:t>三層式架構</a:t>
            </a:r>
            <a:r>
              <a:rPr lang="en-US" altLang="zh-TW" smtClean="0"/>
              <a:t>(3-Tier)</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定義</a:t>
            </a:r>
            <a:r>
              <a:rPr lang="en-US" altLang="zh-TW" dirty="0" smtClean="0"/>
              <a:t>】</a:t>
            </a:r>
          </a:p>
          <a:p>
            <a:pPr lvl="1"/>
            <a:r>
              <a:rPr lang="zh-TW" altLang="en-US" dirty="0" smtClean="0"/>
              <a:t>是指資料庫系統獨立放在一台「資料庫伺服器」，並且應用程式也獨立放在一台「應用程式伺服器」</a:t>
            </a:r>
            <a:endParaRPr lang="en-US" altLang="zh-TW" dirty="0" smtClean="0"/>
          </a:p>
          <a:p>
            <a:pPr lvl="1"/>
            <a:r>
              <a:rPr lang="zh-TW" altLang="en-US" dirty="0" smtClean="0"/>
              <a:t>使用者只要使用瀏覽器就可以透過網際網路連接到「應用程式伺服器」，再透過網路連接到後端的「資料庫伺服器」來取存資料。</a:t>
            </a:r>
            <a:endParaRPr lang="en-US" altLang="zh-TW" dirty="0"/>
          </a:p>
        </p:txBody>
      </p:sp>
    </p:spTree>
    <p:extLst>
      <p:ext uri="{BB962C8B-B14F-4D97-AF65-F5344CB8AC3E}">
        <p14:creationId xmlns:p14="http://schemas.microsoft.com/office/powerpoint/2010/main" val="38495348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t>
            </a:r>
            <a:r>
              <a:rPr lang="zh-TW" altLang="en-US" smtClean="0"/>
              <a:t>架構圖</a:t>
            </a:r>
            <a:r>
              <a:rPr lang="en-US" altLang="zh-TW" smtClean="0"/>
              <a:t>】</a:t>
            </a:r>
            <a:endParaRPr lang="zh-TW" altLang="en-US" dirty="0"/>
          </a:p>
        </p:txBody>
      </p:sp>
      <p:sp>
        <p:nvSpPr>
          <p:cNvPr id="7" name="內容版面配置區 6"/>
          <p:cNvSpPr>
            <a:spLocks noGrp="1"/>
          </p:cNvSpPr>
          <p:nvPr>
            <p:ph sz="quarter" idx="1"/>
          </p:nvPr>
        </p:nvSpPr>
        <p:spPr/>
        <p:txBody>
          <a:bodyPr/>
          <a:lstStyle/>
          <a:p>
            <a:endParaRPr lang="zh-TW"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14" y="1484784"/>
            <a:ext cx="7267351" cy="47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945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normAutofit/>
          </a:bodyPr>
          <a:lstStyle/>
          <a:p>
            <a:r>
              <a:rPr lang="en-US" altLang="zh-TW" dirty="0" smtClean="0"/>
              <a:t>【</a:t>
            </a:r>
            <a:r>
              <a:rPr lang="zh-TW" altLang="en-US" dirty="0" smtClean="0"/>
              <a:t>適用時機</a:t>
            </a:r>
            <a:r>
              <a:rPr lang="en-US" altLang="zh-TW" dirty="0" smtClean="0"/>
              <a:t>】</a:t>
            </a:r>
          </a:p>
          <a:p>
            <a:pPr lvl="1"/>
            <a:r>
              <a:rPr lang="zh-TW" altLang="en-US" dirty="0" smtClean="0"/>
              <a:t>全域性的網路環境</a:t>
            </a:r>
            <a:r>
              <a:rPr lang="en-US" altLang="zh-TW" dirty="0" smtClean="0"/>
              <a:t>(</a:t>
            </a:r>
            <a:r>
              <a:rPr lang="zh-TW" altLang="en-US" dirty="0" smtClean="0"/>
              <a:t>網際網路</a:t>
            </a:r>
            <a:r>
              <a:rPr lang="en-US" altLang="zh-TW" dirty="0" smtClean="0"/>
              <a:t>)</a:t>
            </a:r>
            <a:r>
              <a:rPr lang="zh-TW" altLang="en-US" dirty="0" smtClean="0"/>
              <a:t>，亦即公司內部提供給外部使用者 </a:t>
            </a:r>
          </a:p>
          <a:p>
            <a:pPr lvl="1"/>
            <a:r>
              <a:rPr lang="zh-TW" altLang="en-US" dirty="0" smtClean="0"/>
              <a:t>來存取的資料庫架構。 </a:t>
            </a:r>
          </a:p>
          <a:p>
            <a:r>
              <a:rPr lang="en-US" altLang="zh-TW" dirty="0" smtClean="0"/>
              <a:t>【</a:t>
            </a:r>
            <a:r>
              <a:rPr lang="zh-TW" altLang="en-US" dirty="0" smtClean="0"/>
              <a:t>優點</a:t>
            </a:r>
            <a:r>
              <a:rPr lang="en-US" altLang="zh-TW" dirty="0" smtClean="0"/>
              <a:t>】</a:t>
            </a:r>
            <a:r>
              <a:rPr lang="zh-TW" altLang="en-US" dirty="0" smtClean="0"/>
              <a:t>除了「主從式架構」的優點之外，還具以下優點：</a:t>
            </a:r>
          </a:p>
          <a:p>
            <a:pPr lvl="1"/>
            <a:r>
              <a:rPr lang="en-US" altLang="zh-TW" dirty="0" smtClean="0"/>
              <a:t>1.</a:t>
            </a:r>
            <a:r>
              <a:rPr lang="zh-TW" altLang="en-US" dirty="0" smtClean="0"/>
              <a:t>資料分享的範圍為全球性。</a:t>
            </a:r>
          </a:p>
          <a:p>
            <a:pPr lvl="1"/>
            <a:r>
              <a:rPr lang="en-US" altLang="zh-TW" dirty="0" smtClean="0"/>
              <a:t>2.</a:t>
            </a:r>
            <a:r>
              <a:rPr lang="zh-TW" altLang="en-US" dirty="0" smtClean="0"/>
              <a:t>更新版本非常快速。因為只需更新「應用程式伺服器」即可。</a:t>
            </a:r>
          </a:p>
          <a:p>
            <a:endParaRPr lang="zh-TW" altLang="en-US" dirty="0"/>
          </a:p>
        </p:txBody>
      </p:sp>
    </p:spTree>
    <p:extLst>
      <p:ext uri="{BB962C8B-B14F-4D97-AF65-F5344CB8AC3E}">
        <p14:creationId xmlns:p14="http://schemas.microsoft.com/office/powerpoint/2010/main" val="2148202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smtClean="0"/>
              <a:t>【</a:t>
            </a:r>
            <a:r>
              <a:rPr lang="zh-TW" altLang="en-US" smtClean="0"/>
              <a:t>圖解說明</a:t>
            </a:r>
            <a:r>
              <a:rPr lang="en-US" altLang="zh-TW" smtClean="0"/>
              <a:t>】</a:t>
            </a:r>
          </a:p>
          <a:p>
            <a:endParaRPr lang="zh-TW"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05"/>
          <a:stretch/>
        </p:blipFill>
        <p:spPr bwMode="auto">
          <a:xfrm>
            <a:off x="323527" y="2492896"/>
            <a:ext cx="8072265"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6985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r>
              <a:rPr lang="en-US" altLang="zh-TW" dirty="0"/>
              <a:t>【</a:t>
            </a:r>
            <a:r>
              <a:rPr lang="zh-TW" altLang="en-US" dirty="0"/>
              <a:t>缺點</a:t>
            </a:r>
            <a:r>
              <a:rPr lang="en-US" altLang="zh-TW" dirty="0"/>
              <a:t>】</a:t>
            </a:r>
          </a:p>
          <a:p>
            <a:pPr lvl="1"/>
            <a:r>
              <a:rPr lang="en-US" altLang="zh-TW" dirty="0"/>
              <a:t>1.</a:t>
            </a:r>
            <a:r>
              <a:rPr lang="zh-TW" altLang="en-US" dirty="0"/>
              <a:t>伺服器的負荷加重。因為服務的對象是全球性的使用者。</a:t>
            </a:r>
            <a:endParaRPr lang="en-US" altLang="zh-TW" dirty="0"/>
          </a:p>
          <a:p>
            <a:pPr lvl="1"/>
            <a:r>
              <a:rPr lang="en-US" altLang="zh-TW" dirty="0"/>
              <a:t>2.</a:t>
            </a:r>
            <a:r>
              <a:rPr lang="zh-TW" altLang="en-US" dirty="0"/>
              <a:t>安全性問題。因為服務的對象是全球性的使用者，因此，有可能成為網路駭客攻擊的對象。</a:t>
            </a:r>
          </a:p>
          <a:p>
            <a:endParaRPr lang="zh-TW" altLang="en-US" dirty="0"/>
          </a:p>
        </p:txBody>
      </p:sp>
    </p:spTree>
    <p:extLst>
      <p:ext uri="{BB962C8B-B14F-4D97-AF65-F5344CB8AC3E}">
        <p14:creationId xmlns:p14="http://schemas.microsoft.com/office/powerpoint/2010/main" val="39009858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6-4  </a:t>
            </a:r>
            <a:r>
              <a:rPr lang="zh-TW" altLang="en-US" smtClean="0"/>
              <a:t>分散式架構</a:t>
            </a:r>
            <a:r>
              <a:rPr lang="en-US" altLang="zh-TW" smtClean="0"/>
              <a:t>(Distributed)</a:t>
            </a:r>
            <a:endParaRPr lang="zh-TW" altLang="en-US" dirty="0"/>
          </a:p>
        </p:txBody>
      </p:sp>
      <p:sp>
        <p:nvSpPr>
          <p:cNvPr id="3" name="內容版面配置區 2"/>
          <p:cNvSpPr>
            <a:spLocks noGrp="1"/>
          </p:cNvSpPr>
          <p:nvPr>
            <p:ph sz="quarter" idx="1"/>
          </p:nvPr>
        </p:nvSpPr>
        <p:spPr/>
        <p:txBody>
          <a:bodyPr/>
          <a:lstStyle/>
          <a:p>
            <a:r>
              <a:rPr lang="en-US" altLang="zh-TW" dirty="0" smtClean="0"/>
              <a:t>【</a:t>
            </a:r>
            <a:r>
              <a:rPr lang="zh-TW" altLang="en-US" dirty="0" smtClean="0"/>
              <a:t>定義</a:t>
            </a:r>
            <a:r>
              <a:rPr lang="en-US" altLang="zh-TW" dirty="0" smtClean="0"/>
              <a:t>】</a:t>
            </a:r>
          </a:p>
          <a:p>
            <a:pPr lvl="1"/>
            <a:r>
              <a:rPr lang="zh-TW" altLang="en-US" dirty="0" smtClean="0"/>
              <a:t>分散式架構是主從式架構的延伸，亦即當公司規模較大時，則各部門分佈於不同地區，因此，不同部門就會有自己的資料庫系統需求。</a:t>
            </a:r>
          </a:p>
          <a:p>
            <a:r>
              <a:rPr lang="en-US" altLang="zh-TW" dirty="0" smtClean="0"/>
              <a:t>【</a:t>
            </a:r>
            <a:r>
              <a:rPr lang="zh-TW" altLang="en-US" dirty="0" smtClean="0"/>
              <a:t>適用時機</a:t>
            </a:r>
            <a:r>
              <a:rPr lang="en-US" altLang="zh-TW" dirty="0" smtClean="0"/>
              <a:t>】</a:t>
            </a:r>
            <a:r>
              <a:rPr lang="zh-TW" altLang="en-US" dirty="0" smtClean="0"/>
              <a:t>公司規模較大。 </a:t>
            </a:r>
          </a:p>
          <a:p>
            <a:endParaRPr lang="zh-TW" altLang="en-US" dirty="0"/>
          </a:p>
        </p:txBody>
      </p:sp>
    </p:spTree>
    <p:extLst>
      <p:ext uri="{BB962C8B-B14F-4D97-AF65-F5344CB8AC3E}">
        <p14:creationId xmlns:p14="http://schemas.microsoft.com/office/powerpoint/2010/main" val="42388633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t>
            </a:r>
            <a:r>
              <a:rPr lang="zh-TW" altLang="en-US" smtClean="0"/>
              <a:t>架構圖</a:t>
            </a:r>
            <a:r>
              <a:rPr lang="en-US" altLang="zh-TW" smtClean="0"/>
              <a:t>】</a:t>
            </a:r>
            <a:endParaRPr lang="zh-TW" altLang="en-US" dirty="0"/>
          </a:p>
        </p:txBody>
      </p:sp>
      <p:sp>
        <p:nvSpPr>
          <p:cNvPr id="7" name="內容版面配置區 6"/>
          <p:cNvSpPr>
            <a:spLocks noGrp="1"/>
          </p:cNvSpPr>
          <p:nvPr>
            <p:ph sz="quarter" idx="1"/>
          </p:nvPr>
        </p:nvSpPr>
        <p:spPr/>
        <p:txBody>
          <a:bodyPr/>
          <a:lstStyle/>
          <a:p>
            <a:endParaRPr lang="zh-TW"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408712" cy="475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4657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a:t>【</a:t>
            </a:r>
            <a:r>
              <a:rPr lang="zh-TW" altLang="en-US" dirty="0"/>
              <a:t>優點</a:t>
            </a:r>
            <a:r>
              <a:rPr lang="en-US" altLang="zh-TW" dirty="0" smtClean="0"/>
              <a:t>】</a:t>
            </a:r>
            <a:endParaRPr lang="zh-TW" altLang="en-US" dirty="0"/>
          </a:p>
        </p:txBody>
      </p:sp>
      <p:sp>
        <p:nvSpPr>
          <p:cNvPr id="3" name="內容版面配置區 2"/>
          <p:cNvSpPr>
            <a:spLocks noGrp="1"/>
          </p:cNvSpPr>
          <p:nvPr>
            <p:ph sz="quarter" idx="1"/>
          </p:nvPr>
        </p:nvSpPr>
        <p:spPr/>
        <p:txBody>
          <a:bodyPr>
            <a:normAutofit lnSpcReduction="10000"/>
          </a:bodyPr>
          <a:lstStyle/>
          <a:p>
            <a:r>
              <a:rPr lang="en-US" altLang="zh-TW" dirty="0" smtClean="0"/>
              <a:t>1.</a:t>
            </a:r>
            <a:r>
              <a:rPr lang="zh-TW" altLang="en-US" dirty="0" smtClean="0"/>
              <a:t>資料處理速度快，效率佳。  </a:t>
            </a:r>
          </a:p>
          <a:p>
            <a:r>
              <a:rPr lang="en-US" altLang="zh-TW" dirty="0" smtClean="0"/>
              <a:t>2.</a:t>
            </a:r>
            <a:r>
              <a:rPr lang="zh-TW" altLang="en-US" dirty="0" smtClean="0"/>
              <a:t>較不易因使用者增加而效率變慢。</a:t>
            </a:r>
          </a:p>
          <a:p>
            <a:r>
              <a:rPr lang="en-US" altLang="zh-TW" dirty="0" smtClean="0"/>
              <a:t>3.</a:t>
            </a:r>
            <a:r>
              <a:rPr lang="zh-TW" altLang="en-US" dirty="0" smtClean="0"/>
              <a:t>達到資訊分享的目的。</a:t>
            </a:r>
          </a:p>
          <a:p>
            <a:r>
              <a:rPr lang="en-US" altLang="zh-TW" dirty="0" smtClean="0"/>
              <a:t>4.</a:t>
            </a:r>
            <a:r>
              <a:rPr lang="zh-TW" altLang="en-US" dirty="0" smtClean="0"/>
              <a:t>適合分權式組識型態。</a:t>
            </a:r>
          </a:p>
          <a:p>
            <a:r>
              <a:rPr lang="en-US" altLang="zh-TW" dirty="0" smtClean="0"/>
              <a:t>5.</a:t>
            </a:r>
            <a:r>
              <a:rPr lang="zh-TW" altLang="en-US" dirty="0" smtClean="0"/>
              <a:t>整合各種資料庫。</a:t>
            </a:r>
          </a:p>
          <a:p>
            <a:r>
              <a:rPr lang="en-US" altLang="zh-TW" dirty="0" smtClean="0"/>
              <a:t>6.</a:t>
            </a:r>
            <a:r>
              <a:rPr lang="zh-TW" altLang="en-US" dirty="0" smtClean="0"/>
              <a:t>適應組織成長需要。</a:t>
            </a:r>
          </a:p>
          <a:p>
            <a:r>
              <a:rPr lang="en-US" altLang="zh-TW" dirty="0" smtClean="0"/>
              <a:t>7.</a:t>
            </a:r>
            <a:r>
              <a:rPr lang="zh-TW" altLang="en-US" dirty="0" smtClean="0"/>
              <a:t>利用資訊分享來減少溝通成本。</a:t>
            </a:r>
          </a:p>
          <a:p>
            <a:r>
              <a:rPr lang="en-US" altLang="zh-TW" dirty="0" smtClean="0"/>
              <a:t>8.</a:t>
            </a:r>
            <a:r>
              <a:rPr lang="zh-TW" altLang="en-US" dirty="0" smtClean="0"/>
              <a:t>平行處理以增加績效。</a:t>
            </a:r>
          </a:p>
          <a:p>
            <a:r>
              <a:rPr lang="en-US" altLang="zh-TW" dirty="0" smtClean="0"/>
              <a:t>9.</a:t>
            </a:r>
            <a:r>
              <a:rPr lang="zh-TW" altLang="en-US" dirty="0" smtClean="0"/>
              <a:t>整合異質電腦系統</a:t>
            </a:r>
            <a:r>
              <a:rPr lang="en-US" altLang="zh-TW" dirty="0" smtClean="0"/>
              <a:t>(</a:t>
            </a:r>
            <a:r>
              <a:rPr lang="zh-TW" altLang="en-US" dirty="0" smtClean="0"/>
              <a:t>即不同廠牌，不同硬體</a:t>
            </a:r>
            <a:r>
              <a:rPr lang="en-US" altLang="zh-TW" dirty="0" smtClean="0"/>
              <a:t>) </a:t>
            </a:r>
          </a:p>
          <a:p>
            <a:r>
              <a:rPr lang="en-US" altLang="zh-TW" dirty="0" smtClean="0"/>
              <a:t>10.</a:t>
            </a:r>
            <a:r>
              <a:rPr lang="zh-TW" altLang="en-US" dirty="0" smtClean="0"/>
              <a:t>減少主機的負荷。</a:t>
            </a:r>
            <a:endParaRPr lang="zh-TW" altLang="en-US" dirty="0"/>
          </a:p>
        </p:txBody>
      </p:sp>
    </p:spTree>
    <p:extLst>
      <p:ext uri="{BB962C8B-B14F-4D97-AF65-F5344CB8AC3E}">
        <p14:creationId xmlns:p14="http://schemas.microsoft.com/office/powerpoint/2010/main" val="218573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缺點</a:t>
            </a:r>
            <a:r>
              <a:rPr lang="en-US" altLang="zh-TW" dirty="0"/>
              <a:t>】</a:t>
            </a:r>
            <a:endParaRPr lang="zh-TW" altLang="en-US" dirty="0"/>
          </a:p>
        </p:txBody>
      </p:sp>
      <p:sp>
        <p:nvSpPr>
          <p:cNvPr id="3" name="內容版面配置區 2"/>
          <p:cNvSpPr>
            <a:spLocks noGrp="1"/>
          </p:cNvSpPr>
          <p:nvPr>
            <p:ph sz="quarter" idx="1"/>
          </p:nvPr>
        </p:nvSpPr>
        <p:spPr/>
        <p:txBody>
          <a:bodyPr/>
          <a:lstStyle/>
          <a:p>
            <a:r>
              <a:rPr lang="zh-TW" altLang="en-US" dirty="0" smtClean="0"/>
              <a:t>資料</a:t>
            </a:r>
            <a:r>
              <a:rPr lang="zh-TW" altLang="en-US" dirty="0"/>
              <a:t>分散存在，容易造成資料不一致的現象。</a:t>
            </a:r>
          </a:p>
          <a:p>
            <a:endParaRPr lang="zh-TW" altLang="en-US" dirty="0"/>
          </a:p>
        </p:txBody>
      </p:sp>
    </p:spTree>
    <p:extLst>
      <p:ext uri="{BB962C8B-B14F-4D97-AF65-F5344CB8AC3E}">
        <p14:creationId xmlns:p14="http://schemas.microsoft.com/office/powerpoint/2010/main" val="419887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r>
              <a:rPr lang="en-US" altLang="zh-TW" smtClean="0"/>
              <a:t>6-2.1</a:t>
            </a:r>
            <a:r>
              <a:rPr lang="zh-TW" altLang="en-US" smtClean="0"/>
              <a:t>　何謂資料庫</a:t>
            </a:r>
            <a:r>
              <a:rPr lang="en-US" altLang="zh-TW" smtClean="0"/>
              <a:t>(Database)?</a:t>
            </a:r>
            <a:endParaRPr lang="zh-TW" altLang="zh-TW" dirty="0" smtClean="0"/>
          </a:p>
        </p:txBody>
      </p:sp>
      <p:sp>
        <p:nvSpPr>
          <p:cNvPr id="4" name="內容版面配置區 3"/>
          <p:cNvSpPr>
            <a:spLocks noGrp="1"/>
          </p:cNvSpPr>
          <p:nvPr>
            <p:ph sz="quarter" idx="1"/>
          </p:nvPr>
        </p:nvSpPr>
        <p:spPr/>
        <p:txBody>
          <a:bodyPr/>
          <a:lstStyle/>
          <a:p>
            <a:r>
              <a:rPr lang="en-US" altLang="zh-TW" smtClean="0"/>
              <a:t>【</a:t>
            </a:r>
            <a:r>
              <a:rPr lang="zh-TW" altLang="en-US" smtClean="0"/>
              <a:t>廣義的定義</a:t>
            </a:r>
            <a:r>
              <a:rPr lang="en-US" altLang="zh-TW" smtClean="0"/>
              <a:t>】</a:t>
            </a:r>
            <a:r>
              <a:rPr lang="zh-TW" altLang="en-US" smtClean="0"/>
              <a:t>資料庫就是儲存資料的地方。</a:t>
            </a:r>
          </a:p>
          <a:p>
            <a:r>
              <a:rPr lang="en-US" altLang="zh-TW" smtClean="0"/>
              <a:t>【</a:t>
            </a:r>
            <a:r>
              <a:rPr lang="zh-TW" altLang="en-US" smtClean="0"/>
              <a:t>狹義的定義</a:t>
            </a:r>
            <a:r>
              <a:rPr lang="en-US" altLang="zh-TW" smtClean="0"/>
              <a:t>】</a:t>
            </a:r>
            <a:r>
              <a:rPr lang="zh-TW" altLang="en-US" smtClean="0"/>
              <a:t>資料庫是由一群相關資料的集合體。 </a:t>
            </a:r>
          </a:p>
          <a:p>
            <a:endParaRPr lang="zh-TW" altLang="en-US" dirty="0"/>
          </a:p>
        </p:txBody>
      </p:sp>
    </p:spTree>
  </p:cSld>
  <p:clrMapOvr>
    <a:masterClrMapping/>
  </p:clrMapOvr>
  <p:transition>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7969</TotalTime>
  <Words>5252</Words>
  <Application>Microsoft Office PowerPoint</Application>
  <PresentationFormat>如螢幕大小 (4:3)</PresentationFormat>
  <Paragraphs>371</Paragraphs>
  <Slides>84</Slides>
  <Notes>9</Notes>
  <HiddenSlides>0</HiddenSlides>
  <MMClips>0</MMClips>
  <ScaleCrop>false</ScaleCrop>
  <HeadingPairs>
    <vt:vector size="4" baseType="variant">
      <vt:variant>
        <vt:lpstr>佈景主題</vt:lpstr>
      </vt:variant>
      <vt:variant>
        <vt:i4>1</vt:i4>
      </vt:variant>
      <vt:variant>
        <vt:lpstr>投影片標題</vt:lpstr>
      </vt:variant>
      <vt:variant>
        <vt:i4>84</vt:i4>
      </vt:variant>
    </vt:vector>
  </HeadingPairs>
  <TitlesOfParts>
    <vt:vector size="85" baseType="lpstr">
      <vt:lpstr>佈景主題1</vt:lpstr>
      <vt:lpstr>第六章 資料庫導論</vt:lpstr>
      <vt:lpstr>本章學習目標 </vt:lpstr>
      <vt:lpstr>本章內容 </vt:lpstr>
      <vt:lpstr>6-1 認識資料、資料庫及資訊的關係</vt:lpstr>
      <vt:lpstr>PowerPoint 簡報</vt:lpstr>
      <vt:lpstr>PowerPoint 簡報</vt:lpstr>
      <vt:lpstr>6-2  資料庫的意義</vt:lpstr>
      <vt:lpstr>PowerPoint 簡報</vt:lpstr>
      <vt:lpstr>6-2.1　何謂資料庫(Database)?</vt:lpstr>
      <vt:lpstr>【常見的應用】個人通訊錄上的運用 </vt:lpstr>
      <vt:lpstr>【圖解說明】</vt:lpstr>
      <vt:lpstr>【常見的應用】行動通訊錄的運用 </vt:lpstr>
      <vt:lpstr>【常見的應用】在校務行政系統的學生「成績查詢系統」之運用</vt:lpstr>
      <vt:lpstr>PowerPoint 簡報</vt:lpstr>
      <vt:lpstr>6-2-2　資料庫有什麼好處</vt:lpstr>
      <vt:lpstr>一、降低資料的重複性(Redundancy)</vt:lpstr>
      <vt:lpstr>PowerPoint 簡報</vt:lpstr>
      <vt:lpstr>PowerPoint 簡報</vt:lpstr>
      <vt:lpstr>二、達成資料的一致性(Consistency) </vt:lpstr>
      <vt:lpstr>三、達成資料的共享性(Data Sharing) </vt:lpstr>
      <vt:lpstr>PowerPoint 簡報</vt:lpstr>
      <vt:lpstr>四、達成資料的獨立性(Data Independence) </vt:lpstr>
      <vt:lpstr>五、達成資料的完整性(Integrity) </vt:lpstr>
      <vt:lpstr>PowerPoint 簡報</vt:lpstr>
      <vt:lpstr>六、避免紙張與空間浪費(Reduce Paper) </vt:lpstr>
      <vt:lpstr>七、達成資料的安全性(Security) </vt:lpstr>
      <vt:lpstr>6-3 資料庫與資料庫管理系統</vt:lpstr>
      <vt:lpstr>PowerPoint 簡報</vt:lpstr>
      <vt:lpstr>【重要觀念】</vt:lpstr>
      <vt:lpstr>6-3-1資料庫系統的組成</vt:lpstr>
      <vt:lpstr>PowerPoint 簡報</vt:lpstr>
      <vt:lpstr>PowerPoint 簡報</vt:lpstr>
      <vt:lpstr>「資料庫、資料庫管理系統及使用者」之間的關係</vt:lpstr>
      <vt:lpstr>【說明】</vt:lpstr>
      <vt:lpstr>6-3-2　資料庫管理系統的功能</vt:lpstr>
      <vt:lpstr>一、資料的定義(Data Define)</vt:lpstr>
      <vt:lpstr>二、資料的操作(Data Manipulation)</vt:lpstr>
      <vt:lpstr>PowerPoint 簡報</vt:lpstr>
      <vt:lpstr>三、重複性的控制(Redundancy Control)</vt:lpstr>
      <vt:lpstr>四、表示資料之間的複雜關係(Multi-Relationship)</vt:lpstr>
      <vt:lpstr>五、實施完整性限制(Integrity Constraint)</vt:lpstr>
      <vt:lpstr>六、提供「備份」與「回復」的能力(Backup and Restore) </vt:lpstr>
      <vt:lpstr>6-3-3　常見的資料庫管理系統</vt:lpstr>
      <vt:lpstr>一、常見的商業資料庫系統：</vt:lpstr>
      <vt:lpstr>PowerPoint 簡報</vt:lpstr>
      <vt:lpstr>二、常見的免費資料庫系統：</vt:lpstr>
      <vt:lpstr>6-4  資料庫的階層</vt:lpstr>
      <vt:lpstr>PowerPoint 簡報</vt:lpstr>
      <vt:lpstr>【說明】</vt:lpstr>
      <vt:lpstr>PowerPoint 簡報</vt:lpstr>
      <vt:lpstr>PowerPoint 簡報</vt:lpstr>
      <vt:lpstr>【資料庫內各階層的內涵】</vt:lpstr>
      <vt:lpstr>【資料庫內各階層的內涵】</vt:lpstr>
      <vt:lpstr>6-5  資料庫的設計</vt:lpstr>
      <vt:lpstr>資料庫設計程序</vt:lpstr>
      <vt:lpstr>資料庫設計程序</vt:lpstr>
      <vt:lpstr>1.資料庫需求收集與分析</vt:lpstr>
      <vt:lpstr>1.資料庫需求收集與分析</vt:lpstr>
      <vt:lpstr>2.資料庫概念設計</vt:lpstr>
      <vt:lpstr>2.資料庫概念設計</vt:lpstr>
      <vt:lpstr>3.選擇資料庫系統</vt:lpstr>
      <vt:lpstr>3.選擇資料庫系統</vt:lpstr>
      <vt:lpstr>4.資料庫邏輯設計</vt:lpstr>
      <vt:lpstr>4.資料庫邏輯設計</vt:lpstr>
      <vt:lpstr>4.資料庫邏輯設計</vt:lpstr>
      <vt:lpstr>4.資料庫邏輯設計 </vt:lpstr>
      <vt:lpstr>【舉例】</vt:lpstr>
      <vt:lpstr>PowerPoint 簡報</vt:lpstr>
      <vt:lpstr>5.資料庫實體設計</vt:lpstr>
      <vt:lpstr>6-6  資料庫系統的架構</vt:lpstr>
      <vt:lpstr>6-1 單機架構</vt:lpstr>
      <vt:lpstr>優缺點</vt:lpstr>
      <vt:lpstr>6-2  主從式架構(Client-Server)</vt:lpstr>
      <vt:lpstr>【架構圖】</vt:lpstr>
      <vt:lpstr>【優點】</vt:lpstr>
      <vt:lpstr>【缺點】</vt:lpstr>
      <vt:lpstr>6-3  三層式架構(3-Tier)</vt:lpstr>
      <vt:lpstr>【架構圖】</vt:lpstr>
      <vt:lpstr>PowerPoint 簡報</vt:lpstr>
      <vt:lpstr>PowerPoint 簡報</vt:lpstr>
      <vt:lpstr>6-4  分散式架構(Distributed)</vt:lpstr>
      <vt:lpstr>【架構圖】</vt:lpstr>
      <vt:lpstr>【優點】</vt:lpstr>
      <vt:lpstr>【缺點】</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數位學習_課程</dc:title>
  <dc:creator>Lee C.H. PhD</dc:creator>
  <cp:lastModifiedBy>pc</cp:lastModifiedBy>
  <cp:revision>1821</cp:revision>
  <dcterms:created xsi:type="dcterms:W3CDTF">2007-11-16T00:45:50Z</dcterms:created>
  <dcterms:modified xsi:type="dcterms:W3CDTF">2016-08-25T08:39:18Z</dcterms:modified>
</cp:coreProperties>
</file>